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slideLayouts/slideLayout7.xml" ContentType="application/vnd.openxmlformats-officedocument.presentationml.slideLayout+xml"/>
  <Override PartName="/ppt/slideLayouts/slideLayout8.xml" ContentType="application/vnd.openxmlformats-officedocument.presentationml.slideLayout+xml"/>
  <Default Extension="png" ContentType="image/png"/>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Default Extension="fntdata" ContentType="application/x-fontdata"/>
  <Override PartName="/ppt/slideLayouts/slideLayout1.xml" ContentType="application/vnd.openxmlformats-officedocument.presentationml.slideLayout+xml"/>
  <Override PartName="/docProps/app.xml" ContentType="application/vnd.openxmlformats-officedocument.extended-properties+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Lst>
  <p:sldSz cx="18288000" cy="10287000"/>
  <p:notesSz cx="6858000" cy="9144000"/>
  <p:embeddedFontLst>
    <p:embeddedFont>
      <p:font typeface="Calibri" pitchFamily="34" charset="0"/>
      <p:regular r:id="rId11"/>
      <p:bold r:id="rId12"/>
      <p:italic r:id="rId13"/>
      <p:boldItalic r:id="rId14"/>
    </p:embeddedFont>
    <p:embeddedFont>
      <p:font typeface="Montserrat Medium" charset="0"/>
      <p:regular r:id="rId15"/>
    </p:embeddedFont>
    <p:embeddedFont>
      <p:font typeface="Abril Fatface" charset="0"/>
      <p:regular r:id="rId16"/>
    </p:embeddedFont>
    <p:embeddedFont>
      <p:font typeface="Montserrat" charset="0"/>
      <p:regular r:id="rId17"/>
    </p:embeddedFont>
    <p:embeddedFont>
      <p:font typeface="Chewy" charset="0"/>
      <p:regular r:id="rId18"/>
    </p:embeddedFont>
    <p:embeddedFont>
      <p:font typeface="Archivo Black" charset="0"/>
      <p:regular r:id="rId19"/>
    </p:embeddedFont>
    <p:embeddedFont>
      <p:font typeface="Canva Sans" charset="0"/>
      <p:regular r:id="rId20"/>
    </p:embeddedFont>
    <p:embeddedFont>
      <p:font typeface="Lilita One" charset="0"/>
      <p:regular r:id="rId21"/>
    </p:embeddedFont>
    <p:embeddedFont>
      <p:font typeface="Gagalin" charset="0"/>
      <p:regular r:id="rId22"/>
    </p:embeddedFont>
    <p:embeddedFont>
      <p:font typeface="Montserrat Semi-Bold" charset="0"/>
      <p:regular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5620" autoAdjust="0"/>
    <p:restoredTop sz="94622" autoAdjust="0"/>
  </p:normalViewPr>
  <p:slideViewPr>
    <p:cSldViewPr>
      <p:cViewPr varScale="1">
        <p:scale>
          <a:sx n="43" d="100"/>
          <a:sy n="43" d="100"/>
        </p:scale>
        <p:origin x="-696"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3.fntdata"/><Relationship Id="rId18" Type="http://schemas.openxmlformats.org/officeDocument/2006/relationships/font" Target="fonts/font8.fntdata"/><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11.fntdata"/><Relationship Id="rId7" Type="http://schemas.openxmlformats.org/officeDocument/2006/relationships/slide" Target="slides/slide6.xml"/><Relationship Id="rId12" Type="http://schemas.openxmlformats.org/officeDocument/2006/relationships/font" Target="fonts/font2.fntdata"/><Relationship Id="rId17" Type="http://schemas.openxmlformats.org/officeDocument/2006/relationships/font" Target="fonts/font7.fntdata"/><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font" Target="fonts/font6.fntdata"/><Relationship Id="rId20"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font" Target="fonts/font5.fntdata"/><Relationship Id="rId23" Type="http://schemas.openxmlformats.org/officeDocument/2006/relationships/font" Target="fonts/font13.fntdata"/><Relationship Id="rId10" Type="http://schemas.openxmlformats.org/officeDocument/2006/relationships/slide" Target="slides/slide9.xml"/><Relationship Id="rId19"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4.fntdata"/><Relationship Id="rId22" Type="http://schemas.openxmlformats.org/officeDocument/2006/relationships/font" Target="fonts/font12.fntdata"/><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12/1/2025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12/1/2025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12/1/2025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12/1/2025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12/1/2025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7" Type="http://schemas.openxmlformats.org/officeDocument/2006/relationships/image" Target="../media/image12.png"/><Relationship Id="rId2" Type="http://schemas.openxmlformats.org/officeDocument/2006/relationships/image" Target="../media/image7.jpe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91726" y="0"/>
            <a:ext cx="17996274" cy="10287000"/>
            <a:chOff x="0" y="0"/>
            <a:chExt cx="1421928" cy="812800"/>
          </a:xfrm>
        </p:grpSpPr>
        <p:sp>
          <p:nvSpPr>
            <p:cNvPr id="3" name="Freeform 3"/>
            <p:cNvSpPr/>
            <p:nvPr/>
          </p:nvSpPr>
          <p:spPr>
            <a:xfrm>
              <a:off x="0" y="0"/>
              <a:ext cx="1421928" cy="812800"/>
            </a:xfrm>
            <a:custGeom>
              <a:avLst/>
              <a:gdLst/>
              <a:ahLst/>
              <a:cxnLst/>
              <a:rect l="l" t="t" r="r" b="b"/>
              <a:pathLst>
                <a:path w="1421928" h="812800">
                  <a:moveTo>
                    <a:pt x="0" y="0"/>
                  </a:moveTo>
                  <a:lnTo>
                    <a:pt x="1421928" y="0"/>
                  </a:lnTo>
                  <a:lnTo>
                    <a:pt x="1421928" y="812800"/>
                  </a:lnTo>
                  <a:lnTo>
                    <a:pt x="0" y="812800"/>
                  </a:lnTo>
                  <a:close/>
                </a:path>
              </a:pathLst>
            </a:custGeom>
            <a:blipFill>
              <a:blip r:embed="rId2"/>
              <a:stretch>
                <a:fillRect t="-7949" b="-7949"/>
              </a:stretch>
            </a:blipFill>
          </p:spPr>
        </p:sp>
      </p:grpSp>
      <p:grpSp>
        <p:nvGrpSpPr>
          <p:cNvPr id="4" name="Group 4"/>
          <p:cNvGrpSpPr/>
          <p:nvPr/>
        </p:nvGrpSpPr>
        <p:grpSpPr>
          <a:xfrm rot="-5400000">
            <a:off x="726355" y="8250502"/>
            <a:ext cx="55205" cy="55205"/>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14955"/>
            </a:solidFill>
          </p:spPr>
        </p:sp>
        <p:sp>
          <p:nvSpPr>
            <p:cNvPr id="6" name="TextBox 6"/>
            <p:cNvSpPr txBox="1"/>
            <p:nvPr/>
          </p:nvSpPr>
          <p:spPr>
            <a:xfrm>
              <a:off x="76200" y="38100"/>
              <a:ext cx="660400" cy="698500"/>
            </a:xfrm>
            <a:prstGeom prst="rect">
              <a:avLst/>
            </a:prstGeom>
          </p:spPr>
          <p:txBody>
            <a:bodyPr lIns="74078" tIns="74078" rIns="74078" bIns="74078" rtlCol="0" anchor="ctr"/>
            <a:lstStyle/>
            <a:p>
              <a:pPr algn="ctr">
                <a:lnSpc>
                  <a:spcPts val="2659"/>
                </a:lnSpc>
              </a:pPr>
              <a:endParaRPr/>
            </a:p>
          </p:txBody>
        </p:sp>
      </p:grpSp>
      <p:sp>
        <p:nvSpPr>
          <p:cNvPr id="7" name="TextBox 7"/>
          <p:cNvSpPr txBox="1"/>
          <p:nvPr/>
        </p:nvSpPr>
        <p:spPr>
          <a:xfrm>
            <a:off x="3048610" y="3460770"/>
            <a:ext cx="11954522" cy="1809387"/>
          </a:xfrm>
          <a:prstGeom prst="rect">
            <a:avLst/>
          </a:prstGeom>
        </p:spPr>
        <p:txBody>
          <a:bodyPr lIns="0" tIns="0" rIns="0" bIns="0" rtlCol="0" anchor="t">
            <a:spAutoFit/>
          </a:bodyPr>
          <a:lstStyle/>
          <a:p>
            <a:pPr algn="l">
              <a:lnSpc>
                <a:spcPts val="9068"/>
              </a:lnSpc>
            </a:pPr>
            <a:r>
              <a:rPr lang="en-US" sz="8890">
                <a:solidFill>
                  <a:srgbClr val="FFFFFF"/>
                </a:solidFill>
                <a:latin typeface="The Seasons"/>
                <a:ea typeface="The Seasons"/>
                <a:cs typeface="The Seasons"/>
                <a:sym typeface="The Seasons"/>
              </a:rPr>
              <a:t>     Shop Billing System</a:t>
            </a:r>
          </a:p>
          <a:p>
            <a:pPr algn="l">
              <a:lnSpc>
                <a:spcPts val="3932"/>
              </a:lnSpc>
            </a:pPr>
            <a:r>
              <a:rPr lang="en-US" sz="3855" b="1">
                <a:solidFill>
                  <a:srgbClr val="FFFFFF"/>
                </a:solidFill>
                <a:latin typeface="Now Bold"/>
                <a:ea typeface="Now Bold"/>
                <a:cs typeface="Now Bold"/>
                <a:sym typeface="Now Bold"/>
              </a:rPr>
              <a:t>      </a:t>
            </a:r>
            <a:r>
              <a:rPr lang="en-US" sz="3855">
                <a:solidFill>
                  <a:srgbClr val="FFFFFF"/>
                </a:solidFill>
                <a:latin typeface="Now"/>
                <a:ea typeface="Now"/>
                <a:cs typeface="Now"/>
                <a:sym typeface="Now"/>
              </a:rPr>
              <a:t>(Computer Hardware Shop billing system)</a:t>
            </a:r>
          </a:p>
        </p:txBody>
      </p:sp>
      <p:sp>
        <p:nvSpPr>
          <p:cNvPr id="8" name="TextBox 8"/>
          <p:cNvSpPr txBox="1"/>
          <p:nvPr/>
        </p:nvSpPr>
        <p:spPr>
          <a:xfrm>
            <a:off x="8343552" y="7933076"/>
            <a:ext cx="8365624" cy="621030"/>
          </a:xfrm>
          <a:prstGeom prst="rect">
            <a:avLst/>
          </a:prstGeom>
        </p:spPr>
        <p:txBody>
          <a:bodyPr lIns="0" tIns="0" rIns="0" bIns="0" rtlCol="0" anchor="t">
            <a:spAutoFit/>
          </a:bodyPr>
          <a:lstStyle/>
          <a:p>
            <a:pPr algn="l">
              <a:lnSpc>
                <a:spcPts val="2520"/>
              </a:lnSpc>
            </a:pPr>
            <a:r>
              <a:rPr lang="en-US" sz="1800" b="1" spc="205">
                <a:solidFill>
                  <a:srgbClr val="FFFFFF"/>
                </a:solidFill>
                <a:latin typeface="Montserrat Medium"/>
                <a:ea typeface="Montserrat Medium"/>
                <a:cs typeface="Montserrat Medium"/>
                <a:sym typeface="Montserrat Medium"/>
              </a:rPr>
              <a:t>A system that contains the menu of the shop and prsents the available items in the shop and then generates a bill </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cstate="print"/>
            <a:stretch>
              <a:fillRect t="-8873" b="-8873"/>
            </a:stretch>
          </a:blipFill>
        </p:spPr>
      </p:sp>
      <p:grpSp>
        <p:nvGrpSpPr>
          <p:cNvPr id="3" name="Group 3"/>
          <p:cNvGrpSpPr/>
          <p:nvPr/>
        </p:nvGrpSpPr>
        <p:grpSpPr>
          <a:xfrm>
            <a:off x="9570201" y="1815479"/>
            <a:ext cx="8176206" cy="4584615"/>
            <a:chOff x="0" y="0"/>
            <a:chExt cx="1110842" cy="622878"/>
          </a:xfrm>
        </p:grpSpPr>
        <p:sp>
          <p:nvSpPr>
            <p:cNvPr id="4" name="Freeform 4"/>
            <p:cNvSpPr/>
            <p:nvPr/>
          </p:nvSpPr>
          <p:spPr>
            <a:xfrm>
              <a:off x="0" y="0"/>
              <a:ext cx="1110842" cy="622878"/>
            </a:xfrm>
            <a:custGeom>
              <a:avLst/>
              <a:gdLst/>
              <a:ahLst/>
              <a:cxnLst/>
              <a:rect l="l" t="t" r="r" b="b"/>
              <a:pathLst>
                <a:path w="1110842" h="622878">
                  <a:moveTo>
                    <a:pt x="0" y="0"/>
                  </a:moveTo>
                  <a:lnTo>
                    <a:pt x="1110842" y="0"/>
                  </a:lnTo>
                  <a:lnTo>
                    <a:pt x="1110842" y="622878"/>
                  </a:lnTo>
                  <a:lnTo>
                    <a:pt x="0" y="622878"/>
                  </a:lnTo>
                  <a:close/>
                </a:path>
              </a:pathLst>
            </a:custGeom>
            <a:blipFill>
              <a:blip r:embed="rId3"/>
              <a:stretch>
                <a:fillRect t="-17190" b="-17190"/>
              </a:stretch>
            </a:blipFill>
            <a:ln w="38100" cap="sq">
              <a:solidFill>
                <a:srgbClr val="000000"/>
              </a:solidFill>
              <a:prstDash val="solid"/>
              <a:miter/>
            </a:ln>
          </p:spPr>
        </p:sp>
      </p:grpSp>
      <p:grpSp>
        <p:nvGrpSpPr>
          <p:cNvPr id="5" name="Group 5"/>
          <p:cNvGrpSpPr/>
          <p:nvPr/>
        </p:nvGrpSpPr>
        <p:grpSpPr>
          <a:xfrm rot="-5400000">
            <a:off x="726355" y="8250502"/>
            <a:ext cx="55205" cy="55205"/>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14955"/>
            </a:solidFill>
          </p:spPr>
        </p:sp>
        <p:sp>
          <p:nvSpPr>
            <p:cNvPr id="7" name="TextBox 7"/>
            <p:cNvSpPr txBox="1"/>
            <p:nvPr/>
          </p:nvSpPr>
          <p:spPr>
            <a:xfrm>
              <a:off x="76200" y="38100"/>
              <a:ext cx="660400" cy="698500"/>
            </a:xfrm>
            <a:prstGeom prst="rect">
              <a:avLst/>
            </a:prstGeom>
          </p:spPr>
          <p:txBody>
            <a:bodyPr lIns="74078" tIns="74078" rIns="74078" bIns="74078" rtlCol="0" anchor="ctr"/>
            <a:lstStyle/>
            <a:p>
              <a:pPr algn="ctr">
                <a:lnSpc>
                  <a:spcPts val="2659"/>
                </a:lnSpc>
              </a:pPr>
              <a:endParaRPr/>
            </a:p>
          </p:txBody>
        </p:sp>
      </p:grpSp>
      <p:sp>
        <p:nvSpPr>
          <p:cNvPr id="8" name="Freeform 8"/>
          <p:cNvSpPr/>
          <p:nvPr/>
        </p:nvSpPr>
        <p:spPr>
          <a:xfrm>
            <a:off x="1414450" y="2907843"/>
            <a:ext cx="7357013" cy="3212608"/>
          </a:xfrm>
          <a:custGeom>
            <a:avLst/>
            <a:gdLst/>
            <a:ahLst/>
            <a:cxnLst/>
            <a:rect l="l" t="t" r="r" b="b"/>
            <a:pathLst>
              <a:path w="7357013" h="3212608">
                <a:moveTo>
                  <a:pt x="0" y="0"/>
                </a:moveTo>
                <a:lnTo>
                  <a:pt x="7357013" y="0"/>
                </a:lnTo>
                <a:lnTo>
                  <a:pt x="7357013" y="3212608"/>
                </a:lnTo>
                <a:lnTo>
                  <a:pt x="0" y="3212608"/>
                </a:lnTo>
                <a:lnTo>
                  <a:pt x="0" y="0"/>
                </a:lnTo>
                <a:close/>
              </a:path>
            </a:pathLst>
          </a:custGeom>
          <a:blipFill>
            <a:blip r:embed="rId4"/>
            <a:stretch>
              <a:fillRect l="-8205" t="-6967" r="-8205"/>
            </a:stretch>
          </a:blipFill>
        </p:spPr>
      </p:sp>
      <p:sp>
        <p:nvSpPr>
          <p:cNvPr id="9" name="TextBox 9"/>
          <p:cNvSpPr txBox="1"/>
          <p:nvPr/>
        </p:nvSpPr>
        <p:spPr>
          <a:xfrm>
            <a:off x="5677802" y="576072"/>
            <a:ext cx="7784797" cy="962406"/>
          </a:xfrm>
          <a:prstGeom prst="rect">
            <a:avLst/>
          </a:prstGeom>
        </p:spPr>
        <p:txBody>
          <a:bodyPr lIns="0" tIns="0" rIns="0" bIns="0" rtlCol="0" anchor="t">
            <a:spAutoFit/>
          </a:bodyPr>
          <a:lstStyle/>
          <a:p>
            <a:pPr algn="l">
              <a:lnSpc>
                <a:spcPts val="7436"/>
              </a:lnSpc>
            </a:pPr>
            <a:r>
              <a:rPr lang="en-US" sz="6699" spc="-294">
                <a:solidFill>
                  <a:srgbClr val="2B2B2B"/>
                </a:solidFill>
                <a:latin typeface="Abril Fatface"/>
                <a:ea typeface="Abril Fatface"/>
                <a:cs typeface="Abril Fatface"/>
                <a:sym typeface="Abril Fatface"/>
              </a:rPr>
              <a:t>       INTRODUCTION</a:t>
            </a:r>
          </a:p>
        </p:txBody>
      </p:sp>
      <p:sp>
        <p:nvSpPr>
          <p:cNvPr id="10" name="TextBox 10"/>
          <p:cNvSpPr txBox="1"/>
          <p:nvPr/>
        </p:nvSpPr>
        <p:spPr>
          <a:xfrm>
            <a:off x="1028700" y="7184105"/>
            <a:ext cx="16230600" cy="1773996"/>
          </a:xfrm>
          <a:prstGeom prst="rect">
            <a:avLst/>
          </a:prstGeom>
        </p:spPr>
        <p:txBody>
          <a:bodyPr lIns="0" tIns="0" rIns="0" bIns="0" rtlCol="0" anchor="t">
            <a:spAutoFit/>
          </a:bodyPr>
          <a:lstStyle/>
          <a:p>
            <a:pPr algn="just">
              <a:lnSpc>
                <a:spcPts val="3545"/>
              </a:lnSpc>
              <a:spcBef>
                <a:spcPct val="0"/>
              </a:spcBef>
            </a:pPr>
            <a:r>
              <a:rPr lang="en-US" sz="2532">
                <a:solidFill>
                  <a:srgbClr val="FFFFFF"/>
                </a:solidFill>
                <a:latin typeface="Montserrat"/>
                <a:ea typeface="Montserrat"/>
                <a:cs typeface="Montserrat"/>
                <a:sym typeface="Montserrat"/>
              </a:rPr>
              <a:t>I chose a computer Hardware shop. My this software will first display the available computer hardwares in the shop (User will be able to customize their PC according to their need) and later on will generate the bill with accurate effeciency which could be altered when done manually by human</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699EA6"/>
        </a:solidFill>
        <a:effectLst/>
      </p:bgPr>
    </p:bg>
    <p:spTree>
      <p:nvGrpSpPr>
        <p:cNvPr id="1" name=""/>
        <p:cNvGrpSpPr/>
        <p:nvPr/>
      </p:nvGrpSpPr>
      <p:grpSpPr>
        <a:xfrm>
          <a:off x="0" y="0"/>
          <a:ext cx="0" cy="0"/>
          <a:chOff x="0" y="0"/>
          <a:chExt cx="0" cy="0"/>
        </a:xfrm>
      </p:grpSpPr>
      <p:sp>
        <p:nvSpPr>
          <p:cNvPr id="2" name="Freeform 2"/>
          <p:cNvSpPr/>
          <p:nvPr/>
        </p:nvSpPr>
        <p:spPr>
          <a:xfrm>
            <a:off x="12047425" y="2727959"/>
            <a:ext cx="6024773" cy="6024773"/>
          </a:xfrm>
          <a:custGeom>
            <a:avLst/>
            <a:gdLst/>
            <a:ahLst/>
            <a:cxnLst/>
            <a:rect l="l" t="t" r="r" b="b"/>
            <a:pathLst>
              <a:path w="6024773" h="6024773">
                <a:moveTo>
                  <a:pt x="0" y="0"/>
                </a:moveTo>
                <a:lnTo>
                  <a:pt x="6024773" y="0"/>
                </a:lnTo>
                <a:lnTo>
                  <a:pt x="6024773" y="6024773"/>
                </a:lnTo>
                <a:lnTo>
                  <a:pt x="0" y="6024773"/>
                </a:lnTo>
                <a:lnTo>
                  <a:pt x="0" y="0"/>
                </a:lnTo>
                <a:close/>
              </a:path>
            </a:pathLst>
          </a:custGeom>
          <a:blipFill>
            <a:blip r:embed="rId2"/>
            <a:stretch>
              <a:fillRect/>
            </a:stretch>
          </a:blipFill>
        </p:spPr>
      </p:sp>
      <p:sp>
        <p:nvSpPr>
          <p:cNvPr id="3" name="TextBox 3"/>
          <p:cNvSpPr txBox="1"/>
          <p:nvPr/>
        </p:nvSpPr>
        <p:spPr>
          <a:xfrm>
            <a:off x="4437473" y="876300"/>
            <a:ext cx="8725694" cy="1179833"/>
          </a:xfrm>
          <a:prstGeom prst="rect">
            <a:avLst/>
          </a:prstGeom>
        </p:spPr>
        <p:txBody>
          <a:bodyPr lIns="0" tIns="0" rIns="0" bIns="0" rtlCol="0" anchor="t">
            <a:spAutoFit/>
          </a:bodyPr>
          <a:lstStyle/>
          <a:p>
            <a:pPr algn="ctr">
              <a:lnSpc>
                <a:spcPts val="9519"/>
              </a:lnSpc>
              <a:spcBef>
                <a:spcPct val="0"/>
              </a:spcBef>
            </a:pPr>
            <a:r>
              <a:rPr lang="en-US" sz="6799">
                <a:solidFill>
                  <a:srgbClr val="000000"/>
                </a:solidFill>
                <a:latin typeface="Chewy"/>
                <a:ea typeface="Chewy"/>
                <a:cs typeface="Chewy"/>
                <a:sym typeface="Chewy"/>
              </a:rPr>
              <a:t>Objectives  Of the project</a:t>
            </a:r>
          </a:p>
        </p:txBody>
      </p:sp>
      <p:sp>
        <p:nvSpPr>
          <p:cNvPr id="4" name="TextBox 4"/>
          <p:cNvSpPr txBox="1"/>
          <p:nvPr/>
        </p:nvSpPr>
        <p:spPr>
          <a:xfrm>
            <a:off x="75654" y="3226791"/>
            <a:ext cx="11584286" cy="3757218"/>
          </a:xfrm>
          <a:prstGeom prst="rect">
            <a:avLst/>
          </a:prstGeom>
        </p:spPr>
        <p:txBody>
          <a:bodyPr lIns="0" tIns="0" rIns="0" bIns="0" rtlCol="0" anchor="t">
            <a:spAutoFit/>
          </a:bodyPr>
          <a:lstStyle/>
          <a:p>
            <a:pPr marL="772496" lvl="1" indent="-386248" algn="ctr">
              <a:lnSpc>
                <a:spcPts val="5009"/>
              </a:lnSpc>
              <a:buFont typeface="Arial"/>
              <a:buChar char="•"/>
            </a:pPr>
            <a:r>
              <a:rPr lang="en-US" sz="3578">
                <a:solidFill>
                  <a:srgbClr val="FFFFFF"/>
                </a:solidFill>
                <a:latin typeface="Archivo Black"/>
                <a:ea typeface="Archivo Black"/>
                <a:cs typeface="Archivo Black"/>
                <a:sym typeface="Archivo Black"/>
              </a:rPr>
              <a:t>Develop an automated billing system</a:t>
            </a:r>
          </a:p>
          <a:p>
            <a:pPr marL="772496" lvl="1" indent="-386248" algn="ctr">
              <a:lnSpc>
                <a:spcPts val="5009"/>
              </a:lnSpc>
              <a:buFont typeface="Arial"/>
              <a:buChar char="•"/>
            </a:pPr>
            <a:r>
              <a:rPr lang="en-US" sz="3578">
                <a:solidFill>
                  <a:srgbClr val="FFFFFF"/>
                </a:solidFill>
                <a:latin typeface="Archivo Black"/>
                <a:ea typeface="Archivo Black"/>
                <a:cs typeface="Archivo Black"/>
                <a:sym typeface="Archivo Black"/>
              </a:rPr>
              <a:t>Reduce calculation errors</a:t>
            </a:r>
          </a:p>
          <a:p>
            <a:pPr marL="772496" lvl="1" indent="-386248" algn="ctr">
              <a:lnSpc>
                <a:spcPts val="5009"/>
              </a:lnSpc>
              <a:buFont typeface="Arial"/>
              <a:buChar char="•"/>
            </a:pPr>
            <a:r>
              <a:rPr lang="en-US" sz="3578">
                <a:solidFill>
                  <a:srgbClr val="FFFFFF"/>
                </a:solidFill>
                <a:latin typeface="Archivo Black"/>
                <a:ea typeface="Archivo Black"/>
                <a:cs typeface="Archivo Black"/>
                <a:sym typeface="Archivo Black"/>
              </a:rPr>
              <a:t>Improve speed and efficiency</a:t>
            </a:r>
          </a:p>
          <a:p>
            <a:pPr marL="772496" lvl="1" indent="-386248" algn="ctr">
              <a:lnSpc>
                <a:spcPts val="5009"/>
              </a:lnSpc>
              <a:buFont typeface="Arial"/>
              <a:buChar char="•"/>
            </a:pPr>
            <a:r>
              <a:rPr lang="en-US" sz="3578">
                <a:solidFill>
                  <a:srgbClr val="FFFFFF"/>
                </a:solidFill>
                <a:latin typeface="Archivo Black"/>
                <a:ea typeface="Archivo Black"/>
                <a:cs typeface="Archivo Black"/>
                <a:sym typeface="Archivo Black"/>
              </a:rPr>
              <a:t>Store billing records safely </a:t>
            </a:r>
          </a:p>
          <a:p>
            <a:pPr algn="ctr">
              <a:lnSpc>
                <a:spcPts val="5009"/>
              </a:lnSpc>
            </a:pPr>
            <a:r>
              <a:rPr lang="en-US" sz="3578">
                <a:solidFill>
                  <a:srgbClr val="FFFFFF"/>
                </a:solidFill>
                <a:latin typeface="Archivo Black"/>
                <a:ea typeface="Archivo Black"/>
                <a:cs typeface="Archivo Black"/>
                <a:sym typeface="Archivo Black"/>
              </a:rPr>
              <a:t>  •Allow customizable PC component selection</a:t>
            </a:r>
          </a:p>
          <a:p>
            <a:pPr algn="ctr">
              <a:lnSpc>
                <a:spcPts val="5009"/>
              </a:lnSpc>
              <a:spcBef>
                <a:spcPct val="0"/>
              </a:spcBef>
            </a:pP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6706464"/>
            <a:chOff x="0" y="0"/>
            <a:chExt cx="4816593" cy="1766311"/>
          </a:xfrm>
        </p:grpSpPr>
        <p:sp>
          <p:nvSpPr>
            <p:cNvPr id="3" name="Freeform 3"/>
            <p:cNvSpPr/>
            <p:nvPr/>
          </p:nvSpPr>
          <p:spPr>
            <a:xfrm>
              <a:off x="0" y="0"/>
              <a:ext cx="4816592" cy="1766311"/>
            </a:xfrm>
            <a:custGeom>
              <a:avLst/>
              <a:gdLst/>
              <a:ahLst/>
              <a:cxnLst/>
              <a:rect l="l" t="t" r="r" b="b"/>
              <a:pathLst>
                <a:path w="4816592" h="1766311">
                  <a:moveTo>
                    <a:pt x="0" y="0"/>
                  </a:moveTo>
                  <a:lnTo>
                    <a:pt x="4816592" y="0"/>
                  </a:lnTo>
                  <a:lnTo>
                    <a:pt x="4816592" y="1766311"/>
                  </a:lnTo>
                  <a:lnTo>
                    <a:pt x="0" y="1766311"/>
                  </a:lnTo>
                  <a:close/>
                </a:path>
              </a:pathLst>
            </a:custGeom>
            <a:solidFill>
              <a:srgbClr val="699EA6"/>
            </a:solidFill>
          </p:spPr>
        </p:sp>
        <p:sp>
          <p:nvSpPr>
            <p:cNvPr id="4" name="TextBox 4"/>
            <p:cNvSpPr txBox="1"/>
            <p:nvPr/>
          </p:nvSpPr>
          <p:spPr>
            <a:xfrm>
              <a:off x="0" y="-38100"/>
              <a:ext cx="4816593" cy="1804411"/>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0" y="0"/>
            <a:ext cx="8156217" cy="10287000"/>
            <a:chOff x="0" y="0"/>
            <a:chExt cx="1263611" cy="1593725"/>
          </a:xfrm>
        </p:grpSpPr>
        <p:sp>
          <p:nvSpPr>
            <p:cNvPr id="6" name="Freeform 6"/>
            <p:cNvSpPr/>
            <p:nvPr/>
          </p:nvSpPr>
          <p:spPr>
            <a:xfrm>
              <a:off x="0" y="0"/>
              <a:ext cx="1263611" cy="1593725"/>
            </a:xfrm>
            <a:custGeom>
              <a:avLst/>
              <a:gdLst/>
              <a:ahLst/>
              <a:cxnLst/>
              <a:rect l="l" t="t" r="r" b="b"/>
              <a:pathLst>
                <a:path w="1263611" h="1593725">
                  <a:moveTo>
                    <a:pt x="0" y="0"/>
                  </a:moveTo>
                  <a:lnTo>
                    <a:pt x="1263611" y="0"/>
                  </a:lnTo>
                  <a:lnTo>
                    <a:pt x="1263611" y="1593725"/>
                  </a:lnTo>
                  <a:lnTo>
                    <a:pt x="0" y="1593725"/>
                  </a:lnTo>
                  <a:close/>
                </a:path>
              </a:pathLst>
            </a:custGeom>
            <a:blipFill>
              <a:blip r:embed="rId2"/>
              <a:stretch>
                <a:fillRect l="-10789" r="-11462"/>
              </a:stretch>
            </a:blipFill>
          </p:spPr>
        </p:sp>
      </p:grpSp>
      <p:grpSp>
        <p:nvGrpSpPr>
          <p:cNvPr id="7" name="Group 7"/>
          <p:cNvGrpSpPr/>
          <p:nvPr/>
        </p:nvGrpSpPr>
        <p:grpSpPr>
          <a:xfrm rot="-5400000">
            <a:off x="726355" y="8250502"/>
            <a:ext cx="55205" cy="55205"/>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14955"/>
            </a:solidFill>
          </p:spPr>
        </p:sp>
        <p:sp>
          <p:nvSpPr>
            <p:cNvPr id="9" name="TextBox 9"/>
            <p:cNvSpPr txBox="1"/>
            <p:nvPr/>
          </p:nvSpPr>
          <p:spPr>
            <a:xfrm>
              <a:off x="76200" y="38100"/>
              <a:ext cx="660400" cy="698500"/>
            </a:xfrm>
            <a:prstGeom prst="rect">
              <a:avLst/>
            </a:prstGeom>
          </p:spPr>
          <p:txBody>
            <a:bodyPr lIns="74078" tIns="74078" rIns="74078" bIns="74078" rtlCol="0" anchor="ctr"/>
            <a:lstStyle/>
            <a:p>
              <a:pPr algn="ctr">
                <a:lnSpc>
                  <a:spcPts val="2659"/>
                </a:lnSpc>
              </a:pPr>
              <a:endParaRPr/>
            </a:p>
          </p:txBody>
        </p:sp>
      </p:grpSp>
      <p:sp>
        <p:nvSpPr>
          <p:cNvPr id="10" name="TextBox 10"/>
          <p:cNvSpPr txBox="1"/>
          <p:nvPr/>
        </p:nvSpPr>
        <p:spPr>
          <a:xfrm>
            <a:off x="11313415" y="2690973"/>
            <a:ext cx="5939085" cy="1578483"/>
          </a:xfrm>
          <a:prstGeom prst="rect">
            <a:avLst/>
          </a:prstGeom>
        </p:spPr>
        <p:txBody>
          <a:bodyPr lIns="0" tIns="0" rIns="0" bIns="0" rtlCol="0" anchor="t">
            <a:spAutoFit/>
          </a:bodyPr>
          <a:lstStyle/>
          <a:p>
            <a:pPr algn="l">
              <a:lnSpc>
                <a:spcPts val="6216"/>
              </a:lnSpc>
            </a:pPr>
            <a:r>
              <a:rPr lang="en-US" sz="5600" spc="-246">
                <a:solidFill>
                  <a:srgbClr val="FFFFFF"/>
                </a:solidFill>
                <a:latin typeface="Montserrat"/>
                <a:ea typeface="Montserrat"/>
                <a:cs typeface="Montserrat"/>
                <a:sym typeface="Montserrat"/>
              </a:rPr>
              <a:t>Why Billing is important ??</a:t>
            </a:r>
          </a:p>
        </p:txBody>
      </p:sp>
      <p:sp>
        <p:nvSpPr>
          <p:cNvPr id="11" name="TextBox 11"/>
          <p:cNvSpPr txBox="1"/>
          <p:nvPr/>
        </p:nvSpPr>
        <p:spPr>
          <a:xfrm>
            <a:off x="8612028" y="7129791"/>
            <a:ext cx="9086863" cy="2296161"/>
          </a:xfrm>
          <a:prstGeom prst="rect">
            <a:avLst/>
          </a:prstGeom>
        </p:spPr>
        <p:txBody>
          <a:bodyPr lIns="0" tIns="0" rIns="0" bIns="0" rtlCol="0" anchor="t">
            <a:spAutoFit/>
          </a:bodyPr>
          <a:lstStyle/>
          <a:p>
            <a:pPr algn="just">
              <a:lnSpc>
                <a:spcPts val="2304"/>
              </a:lnSpc>
            </a:pPr>
            <a:r>
              <a:rPr lang="en-US" sz="1646">
                <a:solidFill>
                  <a:srgbClr val="2B2B2B"/>
                </a:solidFill>
                <a:latin typeface="Montserrat"/>
                <a:ea typeface="Montserrat"/>
                <a:cs typeface="Montserrat"/>
                <a:sym typeface="Montserrat"/>
              </a:rPr>
              <a:t>Billing is essential for businesses because it guarantees timely customer payments and supports steady cash flow.</a:t>
            </a:r>
          </a:p>
          <a:p>
            <a:pPr algn="just">
              <a:lnSpc>
                <a:spcPts val="2304"/>
              </a:lnSpc>
            </a:pPr>
            <a:r>
              <a:rPr lang="en-US" sz="1646">
                <a:solidFill>
                  <a:srgbClr val="2B2B2B"/>
                </a:solidFill>
                <a:latin typeface="Montserrat"/>
                <a:ea typeface="Montserrat"/>
                <a:cs typeface="Montserrat"/>
                <a:sym typeface="Montserrat"/>
              </a:rPr>
              <a:t> It provides accurate records that build customer trust and aid financial tracking.</a:t>
            </a:r>
          </a:p>
          <a:p>
            <a:pPr algn="just">
              <a:lnSpc>
                <a:spcPts val="2304"/>
              </a:lnSpc>
              <a:spcBef>
                <a:spcPct val="0"/>
              </a:spcBef>
            </a:pPr>
            <a:r>
              <a:rPr lang="en-US" sz="1646">
                <a:solidFill>
                  <a:srgbClr val="2B2B2B"/>
                </a:solidFill>
                <a:latin typeface="Montserrat"/>
                <a:ea typeface="Montserrat"/>
                <a:cs typeface="Montserrat"/>
                <a:sym typeface="Montserrat"/>
              </a:rPr>
              <a:t> A proper billing system also helps analyze inventory and sales, strengthening overall business operations.</a:t>
            </a:r>
          </a:p>
          <a:p>
            <a:pPr algn="just">
              <a:lnSpc>
                <a:spcPts val="2304"/>
              </a:lnSpc>
              <a:spcBef>
                <a:spcPct val="0"/>
              </a:spcBef>
            </a:pPr>
            <a:endParaRPr/>
          </a:p>
          <a:p>
            <a:pPr algn="just">
              <a:lnSpc>
                <a:spcPts val="2304"/>
              </a:lnSpc>
              <a:spcBef>
                <a:spcPct val="0"/>
              </a:spcBef>
            </a:pPr>
            <a:endParaRPr/>
          </a:p>
          <a:p>
            <a:pPr algn="just">
              <a:lnSpc>
                <a:spcPts val="2304"/>
              </a:lnSpc>
              <a:spcBef>
                <a:spcPct val="0"/>
              </a:spcBef>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9242046" cy="10287000"/>
            <a:chOff x="0" y="0"/>
            <a:chExt cx="2434119" cy="2709333"/>
          </a:xfrm>
        </p:grpSpPr>
        <p:sp>
          <p:nvSpPr>
            <p:cNvPr id="3" name="Freeform 3"/>
            <p:cNvSpPr/>
            <p:nvPr/>
          </p:nvSpPr>
          <p:spPr>
            <a:xfrm>
              <a:off x="0" y="0"/>
              <a:ext cx="2434119" cy="2709333"/>
            </a:xfrm>
            <a:custGeom>
              <a:avLst/>
              <a:gdLst/>
              <a:ahLst/>
              <a:cxnLst/>
              <a:rect l="l" t="t" r="r" b="b"/>
              <a:pathLst>
                <a:path w="2434119" h="2709333">
                  <a:moveTo>
                    <a:pt x="0" y="0"/>
                  </a:moveTo>
                  <a:lnTo>
                    <a:pt x="2434119" y="0"/>
                  </a:lnTo>
                  <a:lnTo>
                    <a:pt x="2434119" y="2709333"/>
                  </a:lnTo>
                  <a:lnTo>
                    <a:pt x="0" y="2709333"/>
                  </a:lnTo>
                  <a:close/>
                </a:path>
              </a:pathLst>
            </a:custGeom>
            <a:solidFill>
              <a:srgbClr val="699EA6"/>
            </a:solidFill>
          </p:spPr>
        </p:sp>
        <p:sp>
          <p:nvSpPr>
            <p:cNvPr id="4" name="TextBox 4"/>
            <p:cNvSpPr txBox="1"/>
            <p:nvPr/>
          </p:nvSpPr>
          <p:spPr>
            <a:xfrm>
              <a:off x="0" y="-38100"/>
              <a:ext cx="2434119" cy="2747433"/>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rot="-5400000">
            <a:off x="726355" y="8250502"/>
            <a:ext cx="55205" cy="55205"/>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14955"/>
            </a:solidFill>
          </p:spPr>
        </p:sp>
        <p:sp>
          <p:nvSpPr>
            <p:cNvPr id="7" name="TextBox 7"/>
            <p:cNvSpPr txBox="1"/>
            <p:nvPr/>
          </p:nvSpPr>
          <p:spPr>
            <a:xfrm>
              <a:off x="76200" y="38100"/>
              <a:ext cx="660400" cy="698500"/>
            </a:xfrm>
            <a:prstGeom prst="rect">
              <a:avLst/>
            </a:prstGeom>
          </p:spPr>
          <p:txBody>
            <a:bodyPr lIns="74078" tIns="74078" rIns="74078" bIns="74078" rtlCol="0" anchor="ctr"/>
            <a:lstStyle/>
            <a:p>
              <a:pPr algn="ctr">
                <a:lnSpc>
                  <a:spcPts val="2659"/>
                </a:lnSpc>
              </a:pPr>
              <a:endParaRPr/>
            </a:p>
          </p:txBody>
        </p:sp>
      </p:grpSp>
      <p:grpSp>
        <p:nvGrpSpPr>
          <p:cNvPr id="8" name="Group 8"/>
          <p:cNvGrpSpPr/>
          <p:nvPr/>
        </p:nvGrpSpPr>
        <p:grpSpPr>
          <a:xfrm>
            <a:off x="13621803" y="3519014"/>
            <a:ext cx="4666197" cy="2814070"/>
            <a:chOff x="0" y="0"/>
            <a:chExt cx="769442" cy="464032"/>
          </a:xfrm>
        </p:grpSpPr>
        <p:sp>
          <p:nvSpPr>
            <p:cNvPr id="9" name="Freeform 9"/>
            <p:cNvSpPr/>
            <p:nvPr/>
          </p:nvSpPr>
          <p:spPr>
            <a:xfrm>
              <a:off x="0" y="0"/>
              <a:ext cx="769442" cy="464032"/>
            </a:xfrm>
            <a:custGeom>
              <a:avLst/>
              <a:gdLst/>
              <a:ahLst/>
              <a:cxnLst/>
              <a:rect l="l" t="t" r="r" b="b"/>
              <a:pathLst>
                <a:path w="769442" h="464032">
                  <a:moveTo>
                    <a:pt x="0" y="0"/>
                  </a:moveTo>
                  <a:lnTo>
                    <a:pt x="769442" y="0"/>
                  </a:lnTo>
                  <a:lnTo>
                    <a:pt x="769442" y="464032"/>
                  </a:lnTo>
                  <a:lnTo>
                    <a:pt x="0" y="464032"/>
                  </a:lnTo>
                  <a:close/>
                </a:path>
              </a:pathLst>
            </a:custGeom>
            <a:blipFill>
              <a:blip r:embed="rId2"/>
              <a:stretch>
                <a:fillRect l="-16614" r="-16614"/>
              </a:stretch>
            </a:blipFill>
            <a:ln w="38100" cap="sq">
              <a:solidFill>
                <a:srgbClr val="000000"/>
              </a:solidFill>
              <a:prstDash val="solid"/>
              <a:miter/>
            </a:ln>
          </p:spPr>
        </p:sp>
      </p:grpSp>
      <p:grpSp>
        <p:nvGrpSpPr>
          <p:cNvPr id="10" name="Group 10"/>
          <p:cNvGrpSpPr/>
          <p:nvPr/>
        </p:nvGrpSpPr>
        <p:grpSpPr>
          <a:xfrm>
            <a:off x="9706277" y="3519014"/>
            <a:ext cx="3103055" cy="2632959"/>
            <a:chOff x="0" y="0"/>
            <a:chExt cx="546881" cy="464032"/>
          </a:xfrm>
        </p:grpSpPr>
        <p:sp>
          <p:nvSpPr>
            <p:cNvPr id="11" name="Freeform 11"/>
            <p:cNvSpPr/>
            <p:nvPr/>
          </p:nvSpPr>
          <p:spPr>
            <a:xfrm>
              <a:off x="0" y="0"/>
              <a:ext cx="546881" cy="464032"/>
            </a:xfrm>
            <a:custGeom>
              <a:avLst/>
              <a:gdLst/>
              <a:ahLst/>
              <a:cxnLst/>
              <a:rect l="l" t="t" r="r" b="b"/>
              <a:pathLst>
                <a:path w="546881" h="464032">
                  <a:moveTo>
                    <a:pt x="0" y="0"/>
                  </a:moveTo>
                  <a:lnTo>
                    <a:pt x="546881" y="0"/>
                  </a:lnTo>
                  <a:lnTo>
                    <a:pt x="546881" y="464032"/>
                  </a:lnTo>
                  <a:lnTo>
                    <a:pt x="0" y="464032"/>
                  </a:lnTo>
                  <a:close/>
                </a:path>
              </a:pathLst>
            </a:custGeom>
            <a:blipFill>
              <a:blip r:embed="rId3"/>
              <a:stretch>
                <a:fillRect l="-14895" r="-14895"/>
              </a:stretch>
            </a:blipFill>
            <a:ln w="38100" cap="sq">
              <a:solidFill>
                <a:srgbClr val="000000"/>
              </a:solidFill>
              <a:prstDash val="solid"/>
              <a:miter/>
            </a:ln>
          </p:spPr>
        </p:sp>
      </p:grpSp>
      <p:grpSp>
        <p:nvGrpSpPr>
          <p:cNvPr id="12" name="Group 12"/>
          <p:cNvGrpSpPr/>
          <p:nvPr/>
        </p:nvGrpSpPr>
        <p:grpSpPr>
          <a:xfrm>
            <a:off x="9706277" y="6808117"/>
            <a:ext cx="3103055" cy="2995180"/>
            <a:chOff x="0" y="0"/>
            <a:chExt cx="480744" cy="464032"/>
          </a:xfrm>
        </p:grpSpPr>
        <p:sp>
          <p:nvSpPr>
            <p:cNvPr id="13" name="Freeform 13"/>
            <p:cNvSpPr/>
            <p:nvPr/>
          </p:nvSpPr>
          <p:spPr>
            <a:xfrm>
              <a:off x="0" y="0"/>
              <a:ext cx="480744" cy="464032"/>
            </a:xfrm>
            <a:custGeom>
              <a:avLst/>
              <a:gdLst/>
              <a:ahLst/>
              <a:cxnLst/>
              <a:rect l="l" t="t" r="r" b="b"/>
              <a:pathLst>
                <a:path w="480744" h="464032">
                  <a:moveTo>
                    <a:pt x="0" y="0"/>
                  </a:moveTo>
                  <a:lnTo>
                    <a:pt x="480744" y="0"/>
                  </a:lnTo>
                  <a:lnTo>
                    <a:pt x="480744" y="464032"/>
                  </a:lnTo>
                  <a:lnTo>
                    <a:pt x="0" y="464032"/>
                  </a:lnTo>
                  <a:close/>
                </a:path>
              </a:pathLst>
            </a:custGeom>
            <a:blipFill>
              <a:blip r:embed="rId4"/>
              <a:stretch>
                <a:fillRect t="-1800" b="-1800"/>
              </a:stretch>
            </a:blipFill>
            <a:ln w="38100" cap="sq">
              <a:solidFill>
                <a:srgbClr val="000000"/>
              </a:solidFill>
              <a:prstDash val="solid"/>
              <a:miter/>
            </a:ln>
          </p:spPr>
        </p:sp>
      </p:grpSp>
      <p:grpSp>
        <p:nvGrpSpPr>
          <p:cNvPr id="14" name="Group 14"/>
          <p:cNvGrpSpPr/>
          <p:nvPr/>
        </p:nvGrpSpPr>
        <p:grpSpPr>
          <a:xfrm>
            <a:off x="14515542" y="6752912"/>
            <a:ext cx="3103055" cy="2995180"/>
            <a:chOff x="0" y="0"/>
            <a:chExt cx="480744" cy="464032"/>
          </a:xfrm>
        </p:grpSpPr>
        <p:sp>
          <p:nvSpPr>
            <p:cNvPr id="15" name="Freeform 15"/>
            <p:cNvSpPr/>
            <p:nvPr/>
          </p:nvSpPr>
          <p:spPr>
            <a:xfrm>
              <a:off x="0" y="0"/>
              <a:ext cx="480744" cy="464032"/>
            </a:xfrm>
            <a:custGeom>
              <a:avLst/>
              <a:gdLst/>
              <a:ahLst/>
              <a:cxnLst/>
              <a:rect l="l" t="t" r="r" b="b"/>
              <a:pathLst>
                <a:path w="480744" h="464032">
                  <a:moveTo>
                    <a:pt x="0" y="0"/>
                  </a:moveTo>
                  <a:lnTo>
                    <a:pt x="480744" y="0"/>
                  </a:lnTo>
                  <a:lnTo>
                    <a:pt x="480744" y="464032"/>
                  </a:lnTo>
                  <a:lnTo>
                    <a:pt x="0" y="464032"/>
                  </a:lnTo>
                  <a:close/>
                </a:path>
              </a:pathLst>
            </a:custGeom>
            <a:blipFill>
              <a:blip r:embed="rId5"/>
              <a:stretch>
                <a:fillRect l="-46523" r="-46523"/>
              </a:stretch>
            </a:blipFill>
            <a:ln w="38100" cap="sq">
              <a:solidFill>
                <a:srgbClr val="000000"/>
              </a:solidFill>
              <a:prstDash val="solid"/>
              <a:miter/>
            </a:ln>
          </p:spPr>
        </p:sp>
      </p:grpSp>
      <p:sp>
        <p:nvSpPr>
          <p:cNvPr id="16" name="Freeform 16"/>
          <p:cNvSpPr/>
          <p:nvPr/>
        </p:nvSpPr>
        <p:spPr>
          <a:xfrm>
            <a:off x="9706277" y="247186"/>
            <a:ext cx="2614602" cy="2614602"/>
          </a:xfrm>
          <a:custGeom>
            <a:avLst/>
            <a:gdLst/>
            <a:ahLst/>
            <a:cxnLst/>
            <a:rect l="l" t="t" r="r" b="b"/>
            <a:pathLst>
              <a:path w="2614602" h="2614602">
                <a:moveTo>
                  <a:pt x="0" y="0"/>
                </a:moveTo>
                <a:lnTo>
                  <a:pt x="2614602" y="0"/>
                </a:lnTo>
                <a:lnTo>
                  <a:pt x="2614602" y="2614603"/>
                </a:lnTo>
                <a:lnTo>
                  <a:pt x="0" y="2614603"/>
                </a:lnTo>
                <a:lnTo>
                  <a:pt x="0" y="0"/>
                </a:lnTo>
                <a:close/>
              </a:path>
            </a:pathLst>
          </a:custGeom>
          <a:blipFill>
            <a:blip r:embed="rId6"/>
            <a:stretch>
              <a:fillRect/>
            </a:stretch>
          </a:blipFill>
          <a:ln w="38100" cap="sq">
            <a:solidFill>
              <a:srgbClr val="000000"/>
            </a:solidFill>
            <a:prstDash val="solid"/>
            <a:miter/>
          </a:ln>
        </p:spPr>
      </p:sp>
      <p:sp>
        <p:nvSpPr>
          <p:cNvPr id="17" name="Freeform 17"/>
          <p:cNvSpPr/>
          <p:nvPr/>
        </p:nvSpPr>
        <p:spPr>
          <a:xfrm>
            <a:off x="14515542" y="333240"/>
            <a:ext cx="2442495" cy="2442495"/>
          </a:xfrm>
          <a:custGeom>
            <a:avLst/>
            <a:gdLst/>
            <a:ahLst/>
            <a:cxnLst/>
            <a:rect l="l" t="t" r="r" b="b"/>
            <a:pathLst>
              <a:path w="2442495" h="2442495">
                <a:moveTo>
                  <a:pt x="0" y="0"/>
                </a:moveTo>
                <a:lnTo>
                  <a:pt x="2442494" y="0"/>
                </a:lnTo>
                <a:lnTo>
                  <a:pt x="2442494" y="2442495"/>
                </a:lnTo>
                <a:lnTo>
                  <a:pt x="0" y="2442495"/>
                </a:lnTo>
                <a:lnTo>
                  <a:pt x="0" y="0"/>
                </a:lnTo>
                <a:close/>
              </a:path>
            </a:pathLst>
          </a:custGeom>
          <a:blipFill>
            <a:blip r:embed="rId7"/>
            <a:stretch>
              <a:fillRect/>
            </a:stretch>
          </a:blipFill>
          <a:ln w="38100" cap="sq">
            <a:solidFill>
              <a:srgbClr val="000000"/>
            </a:solidFill>
            <a:prstDash val="solid"/>
            <a:miter/>
          </a:ln>
        </p:spPr>
      </p:sp>
      <p:sp>
        <p:nvSpPr>
          <p:cNvPr id="18" name="TextBox 18"/>
          <p:cNvSpPr txBox="1"/>
          <p:nvPr/>
        </p:nvSpPr>
        <p:spPr>
          <a:xfrm>
            <a:off x="0" y="392391"/>
            <a:ext cx="9144000" cy="867537"/>
          </a:xfrm>
          <a:prstGeom prst="rect">
            <a:avLst/>
          </a:prstGeom>
        </p:spPr>
        <p:txBody>
          <a:bodyPr lIns="0" tIns="0" rIns="0" bIns="0" rtlCol="0" anchor="t">
            <a:spAutoFit/>
          </a:bodyPr>
          <a:lstStyle/>
          <a:p>
            <a:pPr algn="l">
              <a:lnSpc>
                <a:spcPts val="6548"/>
              </a:lnSpc>
            </a:pPr>
            <a:r>
              <a:rPr lang="en-US" sz="5899" spc="-259">
                <a:solidFill>
                  <a:srgbClr val="FFFFFF"/>
                </a:solidFill>
                <a:latin typeface="Chewy"/>
                <a:ea typeface="Chewy"/>
                <a:cs typeface="Chewy"/>
                <a:sym typeface="Chewy"/>
              </a:rPr>
              <a:t>Features of this shop billing system</a:t>
            </a:r>
          </a:p>
        </p:txBody>
      </p:sp>
      <p:sp>
        <p:nvSpPr>
          <p:cNvPr id="19" name="TextBox 19"/>
          <p:cNvSpPr txBox="1"/>
          <p:nvPr/>
        </p:nvSpPr>
        <p:spPr>
          <a:xfrm>
            <a:off x="1028700" y="3880567"/>
            <a:ext cx="6432929" cy="4587444"/>
          </a:xfrm>
          <a:prstGeom prst="rect">
            <a:avLst/>
          </a:prstGeom>
        </p:spPr>
        <p:txBody>
          <a:bodyPr lIns="0" tIns="0" rIns="0" bIns="0" rtlCol="0" anchor="t">
            <a:spAutoFit/>
          </a:bodyPr>
          <a:lstStyle/>
          <a:p>
            <a:pPr marL="516427" lvl="1" indent="-258214" algn="just">
              <a:lnSpc>
                <a:spcPts val="3348"/>
              </a:lnSpc>
              <a:buFont typeface="Arial"/>
              <a:buChar char="•"/>
            </a:pPr>
            <a:r>
              <a:rPr lang="en-US" sz="2391">
                <a:solidFill>
                  <a:srgbClr val="FFFFFF"/>
                </a:solidFill>
                <a:latin typeface="Montserrat"/>
                <a:ea typeface="Montserrat"/>
                <a:cs typeface="Montserrat"/>
                <a:sym typeface="Montserrat"/>
              </a:rPr>
              <a:t>User-friendly and easy to operate</a:t>
            </a:r>
          </a:p>
          <a:p>
            <a:pPr marL="516427" lvl="1" indent="-258214" algn="just">
              <a:lnSpc>
                <a:spcPts val="3348"/>
              </a:lnSpc>
              <a:buFont typeface="Arial"/>
              <a:buChar char="•"/>
            </a:pPr>
            <a:r>
              <a:rPr lang="en-US" sz="2391">
                <a:solidFill>
                  <a:srgbClr val="FFFFFF"/>
                </a:solidFill>
                <a:latin typeface="Montserrat"/>
                <a:ea typeface="Montserrat"/>
                <a:cs typeface="Montserrat"/>
                <a:sym typeface="Montserrat"/>
              </a:rPr>
              <a:t>Automatic calculation of totals</a:t>
            </a:r>
          </a:p>
          <a:p>
            <a:pPr marL="516427" lvl="1" indent="-258214" algn="just">
              <a:lnSpc>
                <a:spcPts val="3348"/>
              </a:lnSpc>
              <a:buFont typeface="Arial"/>
              <a:buChar char="•"/>
            </a:pPr>
            <a:r>
              <a:rPr lang="en-US" sz="2391">
                <a:solidFill>
                  <a:srgbClr val="FFFFFF"/>
                </a:solidFill>
                <a:latin typeface="Montserrat"/>
                <a:ea typeface="Montserrat"/>
                <a:cs typeface="Montserrat"/>
                <a:sym typeface="Montserrat"/>
              </a:rPr>
              <a:t>Quick billing during rush hours</a:t>
            </a:r>
          </a:p>
          <a:p>
            <a:pPr marL="516427" lvl="1" indent="-258214" algn="just">
              <a:lnSpc>
                <a:spcPts val="3348"/>
              </a:lnSpc>
              <a:buFont typeface="Arial"/>
              <a:buChar char="•"/>
            </a:pPr>
            <a:r>
              <a:rPr lang="en-US" sz="2391">
                <a:solidFill>
                  <a:srgbClr val="FFFFFF"/>
                </a:solidFill>
                <a:latin typeface="Montserrat"/>
                <a:ea typeface="Montserrat"/>
                <a:cs typeface="Montserrat"/>
                <a:sym typeface="Montserrat"/>
              </a:rPr>
              <a:t>Error-free bill generation</a:t>
            </a:r>
          </a:p>
          <a:p>
            <a:pPr marL="516427" lvl="1" indent="-258214" algn="just">
              <a:lnSpc>
                <a:spcPts val="3348"/>
              </a:lnSpc>
              <a:buFont typeface="Arial"/>
              <a:buChar char="•"/>
            </a:pPr>
            <a:r>
              <a:rPr lang="en-US" sz="2391">
                <a:solidFill>
                  <a:srgbClr val="FFFFFF"/>
                </a:solidFill>
                <a:latin typeface="Montserrat"/>
                <a:ea typeface="Montserrat"/>
                <a:cs typeface="Montserrat"/>
                <a:sym typeface="Montserrat"/>
              </a:rPr>
              <a:t> Menu-based navigation</a:t>
            </a:r>
          </a:p>
          <a:p>
            <a:pPr marL="516427" lvl="1" indent="-258214" algn="just">
              <a:lnSpc>
                <a:spcPts val="3348"/>
              </a:lnSpc>
              <a:buFont typeface="Arial"/>
              <a:buChar char="•"/>
            </a:pPr>
            <a:r>
              <a:rPr lang="en-US" sz="2391">
                <a:solidFill>
                  <a:srgbClr val="FFFFFF"/>
                </a:solidFill>
                <a:latin typeface="Montserrat"/>
                <a:ea typeface="Montserrat"/>
                <a:cs typeface="Montserrat"/>
                <a:sym typeface="Montserrat"/>
              </a:rPr>
              <a:t>·Saves time and reduces workload</a:t>
            </a:r>
          </a:p>
          <a:p>
            <a:pPr marL="516427" lvl="1" indent="-258214" algn="just">
              <a:lnSpc>
                <a:spcPts val="3348"/>
              </a:lnSpc>
              <a:buFont typeface="Arial"/>
              <a:buChar char="•"/>
            </a:pPr>
            <a:r>
              <a:rPr lang="en-US" sz="2391">
                <a:solidFill>
                  <a:srgbClr val="FFFFFF"/>
                </a:solidFill>
                <a:latin typeface="Montserrat"/>
                <a:ea typeface="Montserrat"/>
                <a:cs typeface="Montserrat"/>
                <a:sym typeface="Montserrat"/>
              </a:rPr>
              <a:t>C-programming language is used for developing this system (Various elements like functions, switch case, loops and conditions have been used.</a:t>
            </a:r>
          </a:p>
          <a:p>
            <a:pPr algn="just">
              <a:lnSpc>
                <a:spcPts val="3348"/>
              </a:lnSpc>
              <a:spcBef>
                <a:spcPct val="0"/>
              </a:spcBef>
            </a:pPr>
            <a:endParaRPr/>
          </a:p>
        </p:txBody>
      </p:sp>
      <p:sp>
        <p:nvSpPr>
          <p:cNvPr id="20" name="TextBox 20"/>
          <p:cNvSpPr txBox="1"/>
          <p:nvPr/>
        </p:nvSpPr>
        <p:spPr>
          <a:xfrm>
            <a:off x="9706277" y="6124293"/>
            <a:ext cx="3103055" cy="369955"/>
          </a:xfrm>
          <a:prstGeom prst="rect">
            <a:avLst/>
          </a:prstGeom>
        </p:spPr>
        <p:txBody>
          <a:bodyPr lIns="0" tIns="0" rIns="0" bIns="0" rtlCol="0" anchor="t">
            <a:spAutoFit/>
          </a:bodyPr>
          <a:lstStyle/>
          <a:p>
            <a:pPr algn="ctr">
              <a:lnSpc>
                <a:spcPts val="3007"/>
              </a:lnSpc>
              <a:spcBef>
                <a:spcPct val="0"/>
              </a:spcBef>
            </a:pPr>
            <a:r>
              <a:rPr lang="en-US" sz="2147">
                <a:solidFill>
                  <a:srgbClr val="000000"/>
                </a:solidFill>
                <a:latin typeface="Canva Sans"/>
                <a:ea typeface="Canva Sans"/>
                <a:cs typeface="Canva Sans"/>
                <a:sym typeface="Canva Sans"/>
              </a:rPr>
              <a:t>Menu-Based System</a:t>
            </a:r>
          </a:p>
        </p:txBody>
      </p:sp>
      <p:sp>
        <p:nvSpPr>
          <p:cNvPr id="21" name="TextBox 21"/>
          <p:cNvSpPr txBox="1"/>
          <p:nvPr/>
        </p:nvSpPr>
        <p:spPr>
          <a:xfrm>
            <a:off x="14515542" y="6294983"/>
            <a:ext cx="2704745" cy="323215"/>
          </a:xfrm>
          <a:prstGeom prst="rect">
            <a:avLst/>
          </a:prstGeom>
        </p:spPr>
        <p:txBody>
          <a:bodyPr lIns="0" tIns="0" rIns="0" bIns="0" rtlCol="0" anchor="t">
            <a:spAutoFit/>
          </a:bodyPr>
          <a:lstStyle/>
          <a:p>
            <a:pPr algn="ctr">
              <a:lnSpc>
                <a:spcPts val="2659"/>
              </a:lnSpc>
              <a:spcBef>
                <a:spcPct val="0"/>
              </a:spcBef>
            </a:pPr>
            <a:r>
              <a:rPr lang="en-US" sz="1899">
                <a:solidFill>
                  <a:srgbClr val="000000"/>
                </a:solidFill>
                <a:latin typeface="Canva Sans"/>
                <a:ea typeface="Canva Sans"/>
                <a:cs typeface="Canva Sans"/>
                <a:sym typeface="Canva Sans"/>
              </a:rPr>
              <a:t>C-Programming</a:t>
            </a:r>
          </a:p>
        </p:txBody>
      </p:sp>
      <p:sp>
        <p:nvSpPr>
          <p:cNvPr id="22" name="TextBox 22"/>
          <p:cNvSpPr txBox="1"/>
          <p:nvPr/>
        </p:nvSpPr>
        <p:spPr>
          <a:xfrm>
            <a:off x="10663633" y="9709992"/>
            <a:ext cx="1188343" cy="323215"/>
          </a:xfrm>
          <a:prstGeom prst="rect">
            <a:avLst/>
          </a:prstGeom>
        </p:spPr>
        <p:txBody>
          <a:bodyPr lIns="0" tIns="0" rIns="0" bIns="0" rtlCol="0" anchor="t">
            <a:spAutoFit/>
          </a:bodyPr>
          <a:lstStyle/>
          <a:p>
            <a:pPr algn="ctr">
              <a:lnSpc>
                <a:spcPts val="2659"/>
              </a:lnSpc>
              <a:spcBef>
                <a:spcPct val="0"/>
              </a:spcBef>
            </a:pPr>
            <a:r>
              <a:rPr lang="en-US" sz="1899">
                <a:solidFill>
                  <a:srgbClr val="000000"/>
                </a:solidFill>
                <a:latin typeface="Canva Sans"/>
                <a:ea typeface="Canva Sans"/>
                <a:cs typeface="Canva Sans"/>
                <a:sym typeface="Canva Sans"/>
              </a:rPr>
              <a:t>Error-Free</a:t>
            </a:r>
          </a:p>
        </p:txBody>
      </p:sp>
      <p:sp>
        <p:nvSpPr>
          <p:cNvPr id="23" name="TextBox 23"/>
          <p:cNvSpPr txBox="1"/>
          <p:nvPr/>
        </p:nvSpPr>
        <p:spPr>
          <a:xfrm>
            <a:off x="15439114" y="9709992"/>
            <a:ext cx="1255911" cy="323215"/>
          </a:xfrm>
          <a:prstGeom prst="rect">
            <a:avLst/>
          </a:prstGeom>
        </p:spPr>
        <p:txBody>
          <a:bodyPr lIns="0" tIns="0" rIns="0" bIns="0" rtlCol="0" anchor="t">
            <a:spAutoFit/>
          </a:bodyPr>
          <a:lstStyle/>
          <a:p>
            <a:pPr algn="ctr">
              <a:lnSpc>
                <a:spcPts val="2659"/>
              </a:lnSpc>
              <a:spcBef>
                <a:spcPct val="0"/>
              </a:spcBef>
            </a:pPr>
            <a:r>
              <a:rPr lang="en-US" sz="1899">
                <a:solidFill>
                  <a:srgbClr val="000000"/>
                </a:solidFill>
                <a:latin typeface="Canva Sans"/>
                <a:ea typeface="Canva Sans"/>
                <a:cs typeface="Canva Sans"/>
                <a:sym typeface="Canva Sans"/>
              </a:rPr>
              <a:t>Saves time</a:t>
            </a:r>
          </a:p>
        </p:txBody>
      </p:sp>
      <p:sp>
        <p:nvSpPr>
          <p:cNvPr id="24" name="TextBox 24"/>
          <p:cNvSpPr txBox="1"/>
          <p:nvPr/>
        </p:nvSpPr>
        <p:spPr>
          <a:xfrm>
            <a:off x="9842301" y="2881473"/>
            <a:ext cx="2342555" cy="323215"/>
          </a:xfrm>
          <a:prstGeom prst="rect">
            <a:avLst/>
          </a:prstGeom>
        </p:spPr>
        <p:txBody>
          <a:bodyPr lIns="0" tIns="0" rIns="0" bIns="0" rtlCol="0" anchor="t">
            <a:spAutoFit/>
          </a:bodyPr>
          <a:lstStyle/>
          <a:p>
            <a:pPr algn="ctr">
              <a:lnSpc>
                <a:spcPts val="2659"/>
              </a:lnSpc>
              <a:spcBef>
                <a:spcPct val="0"/>
              </a:spcBef>
            </a:pPr>
            <a:r>
              <a:rPr lang="en-US" sz="1899">
                <a:solidFill>
                  <a:srgbClr val="000000"/>
                </a:solidFill>
                <a:latin typeface="Canva Sans"/>
                <a:ea typeface="Canva Sans"/>
                <a:cs typeface="Canva Sans"/>
                <a:sym typeface="Canva Sans"/>
              </a:rPr>
              <a:t>Quick billing System</a:t>
            </a:r>
          </a:p>
        </p:txBody>
      </p:sp>
      <p:sp>
        <p:nvSpPr>
          <p:cNvPr id="25" name="TextBox 25"/>
          <p:cNvSpPr txBox="1"/>
          <p:nvPr/>
        </p:nvSpPr>
        <p:spPr>
          <a:xfrm>
            <a:off x="14832162" y="2823689"/>
            <a:ext cx="1809254" cy="323215"/>
          </a:xfrm>
          <a:prstGeom prst="rect">
            <a:avLst/>
          </a:prstGeom>
        </p:spPr>
        <p:txBody>
          <a:bodyPr lIns="0" tIns="0" rIns="0" bIns="0" rtlCol="0" anchor="t">
            <a:spAutoFit/>
          </a:bodyPr>
          <a:lstStyle/>
          <a:p>
            <a:pPr algn="ctr">
              <a:lnSpc>
                <a:spcPts val="2659"/>
              </a:lnSpc>
              <a:spcBef>
                <a:spcPct val="0"/>
              </a:spcBef>
            </a:pPr>
            <a:r>
              <a:rPr lang="en-US" sz="1899">
                <a:solidFill>
                  <a:srgbClr val="000000"/>
                </a:solidFill>
                <a:latin typeface="Canva Sans"/>
                <a:ea typeface="Canva Sans"/>
                <a:cs typeface="Canva Sans"/>
                <a:sym typeface="Canva Sans"/>
              </a:rPr>
              <a:t>Easy to operate</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cstate="print"/>
            <a:stretch>
              <a:fillRect t="-8873" b="-8873"/>
            </a:stretch>
          </a:blipFill>
        </p:spPr>
      </p:sp>
      <p:sp>
        <p:nvSpPr>
          <p:cNvPr id="3" name="TextBox 3"/>
          <p:cNvSpPr txBox="1"/>
          <p:nvPr/>
        </p:nvSpPr>
        <p:spPr>
          <a:xfrm>
            <a:off x="1465306" y="3715384"/>
            <a:ext cx="15357388" cy="6335068"/>
          </a:xfrm>
          <a:prstGeom prst="rect">
            <a:avLst/>
          </a:prstGeom>
        </p:spPr>
        <p:txBody>
          <a:bodyPr lIns="0" tIns="0" rIns="0" bIns="0" rtlCol="0" anchor="t">
            <a:spAutoFit/>
          </a:bodyPr>
          <a:lstStyle/>
          <a:p>
            <a:pPr algn="ctr">
              <a:lnSpc>
                <a:spcPts val="5739"/>
              </a:lnSpc>
              <a:spcBef>
                <a:spcPct val="0"/>
              </a:spcBef>
            </a:pPr>
            <a:endParaRPr/>
          </a:p>
          <a:p>
            <a:pPr algn="ctr">
              <a:lnSpc>
                <a:spcPts val="5739"/>
              </a:lnSpc>
              <a:spcBef>
                <a:spcPct val="0"/>
              </a:spcBef>
            </a:pPr>
            <a:r>
              <a:rPr lang="en-US" sz="4099" dirty="0">
                <a:solidFill>
                  <a:srgbClr val="FFFFFF"/>
                </a:solidFill>
                <a:latin typeface="Lilita One"/>
                <a:ea typeface="Lilita One"/>
                <a:cs typeface="Lilita One"/>
                <a:sym typeface="Lilita One"/>
              </a:rPr>
              <a:t>•Functions : To make the code readable and design modularity </a:t>
            </a:r>
          </a:p>
          <a:p>
            <a:pPr algn="ctr">
              <a:lnSpc>
                <a:spcPts val="5739"/>
              </a:lnSpc>
              <a:spcBef>
                <a:spcPct val="0"/>
              </a:spcBef>
            </a:pPr>
            <a:r>
              <a:rPr lang="en-US" sz="4099" dirty="0">
                <a:solidFill>
                  <a:srgbClr val="FFFFFF"/>
                </a:solidFill>
                <a:latin typeface="Lilita One"/>
                <a:ea typeface="Lilita One"/>
                <a:cs typeface="Lilita One"/>
                <a:sym typeface="Lilita One"/>
              </a:rPr>
              <a:t>•Loops and conditions</a:t>
            </a:r>
          </a:p>
          <a:p>
            <a:pPr algn="ctr">
              <a:lnSpc>
                <a:spcPts val="5739"/>
              </a:lnSpc>
              <a:spcBef>
                <a:spcPct val="0"/>
              </a:spcBef>
            </a:pPr>
            <a:r>
              <a:rPr lang="en-US" sz="4099" dirty="0">
                <a:solidFill>
                  <a:srgbClr val="FFFFFF"/>
                </a:solidFill>
                <a:latin typeface="Lilita One"/>
                <a:ea typeface="Lilita One"/>
                <a:cs typeface="Lilita One"/>
                <a:sym typeface="Lilita One"/>
              </a:rPr>
              <a:t>•Switch-case for menu design</a:t>
            </a:r>
          </a:p>
          <a:p>
            <a:pPr algn="ctr">
              <a:lnSpc>
                <a:spcPts val="5739"/>
              </a:lnSpc>
              <a:spcBef>
                <a:spcPct val="0"/>
              </a:spcBef>
            </a:pPr>
            <a:r>
              <a:rPr lang="en-US" sz="4099" dirty="0">
                <a:solidFill>
                  <a:srgbClr val="FFFFFF"/>
                </a:solidFill>
                <a:latin typeface="Lilita One"/>
                <a:ea typeface="Lilita One"/>
                <a:cs typeface="Lilita One"/>
                <a:sym typeface="Lilita One"/>
              </a:rPr>
              <a:t>. Small mathematical calculations</a:t>
            </a:r>
          </a:p>
          <a:p>
            <a:pPr algn="ctr">
              <a:lnSpc>
                <a:spcPts val="5739"/>
              </a:lnSpc>
              <a:spcBef>
                <a:spcPct val="0"/>
              </a:spcBef>
            </a:pPr>
            <a:r>
              <a:rPr lang="en-US" sz="4099" dirty="0">
                <a:solidFill>
                  <a:srgbClr val="FFFFFF"/>
                </a:solidFill>
                <a:latin typeface="Lilita One"/>
                <a:ea typeface="Lilita One"/>
                <a:cs typeface="Lilita One"/>
                <a:sym typeface="Lilita One"/>
              </a:rPr>
              <a:t>.Comments for </a:t>
            </a:r>
            <a:r>
              <a:rPr lang="en-US" sz="4099" dirty="0" smtClean="0">
                <a:solidFill>
                  <a:srgbClr val="FFFFFF"/>
                </a:solidFill>
                <a:latin typeface="Lilita One"/>
                <a:ea typeface="Lilita One"/>
                <a:cs typeface="Lilita One"/>
                <a:sym typeface="Lilita One"/>
              </a:rPr>
              <a:t>readability</a:t>
            </a:r>
          </a:p>
          <a:p>
            <a:pPr algn="ctr">
              <a:lnSpc>
                <a:spcPts val="5739"/>
              </a:lnSpc>
              <a:spcBef>
                <a:spcPct val="0"/>
              </a:spcBef>
            </a:pPr>
            <a:r>
              <a:rPr lang="en-US" sz="4099" dirty="0" smtClean="0">
                <a:solidFill>
                  <a:srgbClr val="FFFFFF"/>
                </a:solidFill>
                <a:latin typeface="Lilita One"/>
                <a:ea typeface="Lilita One"/>
                <a:cs typeface="Lilita One"/>
                <a:sym typeface="Lilita One"/>
              </a:rPr>
              <a:t>. Control Transfers statements like </a:t>
            </a:r>
            <a:r>
              <a:rPr lang="en-US" sz="4099" dirty="0" err="1" smtClean="0">
                <a:solidFill>
                  <a:srgbClr val="FFFFFF"/>
                </a:solidFill>
                <a:latin typeface="Lilita One"/>
                <a:ea typeface="Lilita One"/>
                <a:cs typeface="Lilita One"/>
                <a:sym typeface="Lilita One"/>
              </a:rPr>
              <a:t>Goto</a:t>
            </a:r>
            <a:r>
              <a:rPr lang="en-US" sz="4099" dirty="0" smtClean="0">
                <a:solidFill>
                  <a:srgbClr val="FFFFFF"/>
                </a:solidFill>
                <a:latin typeface="Lilita One"/>
                <a:ea typeface="Lilita One"/>
                <a:cs typeface="Lilita One"/>
                <a:sym typeface="Lilita One"/>
              </a:rPr>
              <a:t>, switch and continue.</a:t>
            </a:r>
            <a:endParaRPr lang="en-US" sz="4099" dirty="0">
              <a:solidFill>
                <a:srgbClr val="FFFFFF"/>
              </a:solidFill>
              <a:latin typeface="Lilita One"/>
              <a:ea typeface="Lilita One"/>
              <a:cs typeface="Lilita One"/>
              <a:sym typeface="Lilita One"/>
            </a:endParaRPr>
          </a:p>
          <a:p>
            <a:pPr algn="ctr">
              <a:lnSpc>
                <a:spcPts val="5739"/>
              </a:lnSpc>
              <a:spcBef>
                <a:spcPct val="0"/>
              </a:spcBef>
            </a:pPr>
            <a:endParaRPr/>
          </a:p>
          <a:p>
            <a:pPr algn="ctr">
              <a:lnSpc>
                <a:spcPts val="3779"/>
              </a:lnSpc>
              <a:spcBef>
                <a:spcPct val="0"/>
              </a:spcBef>
            </a:pPr>
            <a:endParaRPr/>
          </a:p>
        </p:txBody>
      </p:sp>
      <p:sp>
        <p:nvSpPr>
          <p:cNvPr id="4" name="TextBox 4"/>
          <p:cNvSpPr txBox="1"/>
          <p:nvPr/>
        </p:nvSpPr>
        <p:spPr>
          <a:xfrm>
            <a:off x="1602195" y="547329"/>
            <a:ext cx="13778015" cy="2070738"/>
          </a:xfrm>
          <a:prstGeom prst="rect">
            <a:avLst/>
          </a:prstGeom>
        </p:spPr>
        <p:txBody>
          <a:bodyPr lIns="0" tIns="0" rIns="0" bIns="0" rtlCol="0" anchor="t">
            <a:spAutoFit/>
          </a:bodyPr>
          <a:lstStyle/>
          <a:p>
            <a:pPr algn="ctr">
              <a:lnSpc>
                <a:spcPts val="9939"/>
              </a:lnSpc>
            </a:pPr>
            <a:r>
              <a:rPr lang="en-US" sz="7099">
                <a:solidFill>
                  <a:srgbClr val="2B2B2B"/>
                </a:solidFill>
                <a:latin typeface="Chewy"/>
                <a:ea typeface="Chewy"/>
                <a:cs typeface="Chewy"/>
                <a:sym typeface="Chewy"/>
              </a:rPr>
              <a:t>Technology used</a:t>
            </a:r>
          </a:p>
          <a:p>
            <a:pPr algn="ctr">
              <a:lnSpc>
                <a:spcPts val="6439"/>
              </a:lnSpc>
              <a:spcBef>
                <a:spcPct val="0"/>
              </a:spcBef>
            </a:pPr>
            <a:r>
              <a:rPr lang="en-US" sz="4599">
                <a:solidFill>
                  <a:srgbClr val="2B2B2B"/>
                </a:solidFill>
                <a:latin typeface="Chewy"/>
                <a:ea typeface="Chewy"/>
                <a:cs typeface="Chewy"/>
                <a:sym typeface="Chewy"/>
              </a:rPr>
              <a:t>(Elements of C-programming used)</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699EA6"/>
        </a:solidFill>
        <a:effectLst/>
      </p:bgPr>
    </p:bg>
    <p:spTree>
      <p:nvGrpSpPr>
        <p:cNvPr id="1" name=""/>
        <p:cNvGrpSpPr/>
        <p:nvPr/>
      </p:nvGrpSpPr>
      <p:grpSpPr>
        <a:xfrm>
          <a:off x="0" y="0"/>
          <a:ext cx="0" cy="0"/>
          <a:chOff x="0" y="0"/>
          <a:chExt cx="0" cy="0"/>
        </a:xfrm>
      </p:grpSpPr>
      <p:sp>
        <p:nvSpPr>
          <p:cNvPr id="2" name="TextBox 2"/>
          <p:cNvSpPr txBox="1"/>
          <p:nvPr/>
        </p:nvSpPr>
        <p:spPr>
          <a:xfrm>
            <a:off x="5399401" y="857250"/>
            <a:ext cx="8775700" cy="1403993"/>
          </a:xfrm>
          <a:prstGeom prst="rect">
            <a:avLst/>
          </a:prstGeom>
        </p:spPr>
        <p:txBody>
          <a:bodyPr lIns="0" tIns="0" rIns="0" bIns="0" rtlCol="0" anchor="t">
            <a:spAutoFit/>
          </a:bodyPr>
          <a:lstStyle/>
          <a:p>
            <a:pPr algn="ctr">
              <a:lnSpc>
                <a:spcPts val="11339"/>
              </a:lnSpc>
              <a:spcBef>
                <a:spcPct val="0"/>
              </a:spcBef>
            </a:pPr>
            <a:r>
              <a:rPr lang="en-US" sz="8099">
                <a:solidFill>
                  <a:srgbClr val="000000"/>
                </a:solidFill>
                <a:latin typeface="Chewy"/>
                <a:ea typeface="Chewy"/>
                <a:cs typeface="Chewy"/>
                <a:sym typeface="Chewy"/>
              </a:rPr>
              <a:t>Future  Enhancement </a:t>
            </a:r>
          </a:p>
        </p:txBody>
      </p:sp>
      <p:sp>
        <p:nvSpPr>
          <p:cNvPr id="3" name="TextBox 3"/>
          <p:cNvSpPr txBox="1"/>
          <p:nvPr/>
        </p:nvSpPr>
        <p:spPr>
          <a:xfrm>
            <a:off x="5094188" y="3858964"/>
            <a:ext cx="8959866" cy="3166111"/>
          </a:xfrm>
          <a:prstGeom prst="rect">
            <a:avLst/>
          </a:prstGeom>
        </p:spPr>
        <p:txBody>
          <a:bodyPr lIns="0" tIns="0" rIns="0" bIns="0" rtlCol="0" anchor="t">
            <a:spAutoFit/>
          </a:bodyPr>
          <a:lstStyle/>
          <a:p>
            <a:pPr marL="777230" lvl="1" indent="-388615" algn="ctr">
              <a:lnSpc>
                <a:spcPts val="5039"/>
              </a:lnSpc>
              <a:buFont typeface="Arial"/>
              <a:buChar char="•"/>
            </a:pPr>
            <a:r>
              <a:rPr lang="en-US" sz="3599">
                <a:solidFill>
                  <a:srgbClr val="FFFFFF"/>
                </a:solidFill>
                <a:latin typeface="Gagalin"/>
                <a:ea typeface="Gagalin"/>
                <a:cs typeface="Gagalin"/>
                <a:sym typeface="Gagalin"/>
              </a:rPr>
              <a:t>Add GST and discount calculations</a:t>
            </a:r>
          </a:p>
          <a:p>
            <a:pPr marL="777230" lvl="1" indent="-388615" algn="ctr">
              <a:lnSpc>
                <a:spcPts val="5039"/>
              </a:lnSpc>
              <a:buFont typeface="Arial"/>
              <a:buChar char="•"/>
            </a:pPr>
            <a:r>
              <a:rPr lang="en-US" sz="3599">
                <a:solidFill>
                  <a:srgbClr val="FFFFFF"/>
                </a:solidFill>
                <a:latin typeface="Gagalin"/>
                <a:ea typeface="Gagalin"/>
                <a:cs typeface="Gagalin"/>
                <a:sym typeface="Gagalin"/>
              </a:rPr>
              <a:t>Generate PDF bills</a:t>
            </a:r>
          </a:p>
          <a:p>
            <a:pPr marL="777230" lvl="1" indent="-388615" algn="ctr">
              <a:lnSpc>
                <a:spcPts val="5039"/>
              </a:lnSpc>
              <a:buFont typeface="Arial"/>
              <a:buChar char="•"/>
            </a:pPr>
            <a:r>
              <a:rPr lang="en-US" sz="3599">
                <a:solidFill>
                  <a:srgbClr val="FFFFFF"/>
                </a:solidFill>
                <a:latin typeface="Gagalin"/>
                <a:ea typeface="Gagalin"/>
                <a:cs typeface="Gagalin"/>
                <a:sym typeface="Gagalin"/>
              </a:rPr>
              <a:t>GUI interface in the future</a:t>
            </a:r>
          </a:p>
          <a:p>
            <a:pPr marL="777230" lvl="1" indent="-388615" algn="ctr">
              <a:lnSpc>
                <a:spcPts val="5039"/>
              </a:lnSpc>
              <a:buFont typeface="Arial"/>
              <a:buChar char="•"/>
            </a:pPr>
            <a:r>
              <a:rPr lang="en-US" sz="3599">
                <a:solidFill>
                  <a:srgbClr val="FFFFFF"/>
                </a:solidFill>
                <a:latin typeface="Gagalin"/>
                <a:ea typeface="Gagalin"/>
                <a:cs typeface="Gagalin"/>
                <a:sym typeface="Gagalin"/>
              </a:rPr>
              <a:t>Database support</a:t>
            </a:r>
          </a:p>
          <a:p>
            <a:pPr marL="777230" lvl="1" indent="-388615" algn="ctr">
              <a:lnSpc>
                <a:spcPts val="5039"/>
              </a:lnSpc>
              <a:buFont typeface="Arial"/>
              <a:buChar char="•"/>
            </a:pPr>
            <a:r>
              <a:rPr lang="en-US" sz="3599">
                <a:solidFill>
                  <a:srgbClr val="FFFFFF"/>
                </a:solidFill>
                <a:latin typeface="Gagalin"/>
                <a:ea typeface="Gagalin"/>
                <a:cs typeface="Gagalin"/>
                <a:sym typeface="Gagalin"/>
              </a:rPr>
              <a:t>Monthly and weekly sales reports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3040977"/>
            <a:ext cx="10545815" cy="7246023"/>
            <a:chOff x="0" y="0"/>
            <a:chExt cx="2777499" cy="1908418"/>
          </a:xfrm>
        </p:grpSpPr>
        <p:sp>
          <p:nvSpPr>
            <p:cNvPr id="3" name="Freeform 3"/>
            <p:cNvSpPr/>
            <p:nvPr/>
          </p:nvSpPr>
          <p:spPr>
            <a:xfrm>
              <a:off x="0" y="0"/>
              <a:ext cx="2777499" cy="1908418"/>
            </a:xfrm>
            <a:custGeom>
              <a:avLst/>
              <a:gdLst/>
              <a:ahLst/>
              <a:cxnLst/>
              <a:rect l="l" t="t" r="r" b="b"/>
              <a:pathLst>
                <a:path w="2777499" h="1908418">
                  <a:moveTo>
                    <a:pt x="0" y="0"/>
                  </a:moveTo>
                  <a:lnTo>
                    <a:pt x="2777499" y="0"/>
                  </a:lnTo>
                  <a:lnTo>
                    <a:pt x="2777499" y="1908418"/>
                  </a:lnTo>
                  <a:lnTo>
                    <a:pt x="0" y="1908418"/>
                  </a:lnTo>
                  <a:close/>
                </a:path>
              </a:pathLst>
            </a:custGeom>
            <a:solidFill>
              <a:srgbClr val="699EA6"/>
            </a:solidFill>
            <a:ln w="38100" cap="sq">
              <a:solidFill>
                <a:srgbClr val="000000"/>
              </a:solidFill>
              <a:prstDash val="solid"/>
              <a:miter/>
            </a:ln>
          </p:spPr>
        </p:sp>
        <p:sp>
          <p:nvSpPr>
            <p:cNvPr id="4" name="TextBox 4"/>
            <p:cNvSpPr txBox="1"/>
            <p:nvPr/>
          </p:nvSpPr>
          <p:spPr>
            <a:xfrm>
              <a:off x="0" y="-38100"/>
              <a:ext cx="2777499" cy="1946518"/>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rot="-5400000">
            <a:off x="726355" y="8250502"/>
            <a:ext cx="55205" cy="55205"/>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14955"/>
            </a:solidFill>
          </p:spPr>
        </p:sp>
        <p:sp>
          <p:nvSpPr>
            <p:cNvPr id="7" name="TextBox 7"/>
            <p:cNvSpPr txBox="1"/>
            <p:nvPr/>
          </p:nvSpPr>
          <p:spPr>
            <a:xfrm>
              <a:off x="76200" y="38100"/>
              <a:ext cx="660400" cy="698500"/>
            </a:xfrm>
            <a:prstGeom prst="rect">
              <a:avLst/>
            </a:prstGeom>
          </p:spPr>
          <p:txBody>
            <a:bodyPr lIns="74078" tIns="74078" rIns="74078" bIns="74078" rtlCol="0" anchor="ctr"/>
            <a:lstStyle/>
            <a:p>
              <a:pPr algn="ctr">
                <a:lnSpc>
                  <a:spcPts val="2659"/>
                </a:lnSpc>
              </a:pPr>
              <a:endParaRPr/>
            </a:p>
          </p:txBody>
        </p:sp>
      </p:grpSp>
      <p:sp>
        <p:nvSpPr>
          <p:cNvPr id="8" name="Freeform 8"/>
          <p:cNvSpPr/>
          <p:nvPr/>
        </p:nvSpPr>
        <p:spPr>
          <a:xfrm>
            <a:off x="10545815" y="0"/>
            <a:ext cx="7742185" cy="10287000"/>
          </a:xfrm>
          <a:custGeom>
            <a:avLst/>
            <a:gdLst/>
            <a:ahLst/>
            <a:cxnLst/>
            <a:rect l="l" t="t" r="r" b="b"/>
            <a:pathLst>
              <a:path w="7742185" h="10287000">
                <a:moveTo>
                  <a:pt x="0" y="0"/>
                </a:moveTo>
                <a:lnTo>
                  <a:pt x="7742185" y="0"/>
                </a:lnTo>
                <a:lnTo>
                  <a:pt x="7742185" y="10287000"/>
                </a:lnTo>
                <a:lnTo>
                  <a:pt x="0" y="10287000"/>
                </a:lnTo>
                <a:lnTo>
                  <a:pt x="0" y="0"/>
                </a:lnTo>
                <a:close/>
              </a:path>
            </a:pathLst>
          </a:custGeom>
          <a:blipFill>
            <a:blip r:embed="rId2"/>
            <a:stretch>
              <a:fillRect l="-11129" r="-21740"/>
            </a:stretch>
          </a:blipFill>
        </p:spPr>
      </p:sp>
      <p:sp>
        <p:nvSpPr>
          <p:cNvPr id="9" name="TextBox 9"/>
          <p:cNvSpPr txBox="1"/>
          <p:nvPr/>
        </p:nvSpPr>
        <p:spPr>
          <a:xfrm>
            <a:off x="0" y="1509226"/>
            <a:ext cx="12370301" cy="1014251"/>
          </a:xfrm>
          <a:prstGeom prst="rect">
            <a:avLst/>
          </a:prstGeom>
        </p:spPr>
        <p:txBody>
          <a:bodyPr lIns="0" tIns="0" rIns="0" bIns="0" rtlCol="0" anchor="t">
            <a:spAutoFit/>
          </a:bodyPr>
          <a:lstStyle/>
          <a:p>
            <a:pPr algn="l">
              <a:lnSpc>
                <a:spcPts val="7846"/>
              </a:lnSpc>
            </a:pPr>
            <a:r>
              <a:rPr lang="en-US" sz="7069" spc="-311">
                <a:solidFill>
                  <a:srgbClr val="2B2B2B"/>
                </a:solidFill>
                <a:latin typeface="Magnolia Script"/>
                <a:ea typeface="Magnolia Script"/>
                <a:cs typeface="Magnolia Script"/>
                <a:sym typeface="Magnolia Script"/>
              </a:rPr>
              <a:t>            CONCLUSION</a:t>
            </a:r>
          </a:p>
        </p:txBody>
      </p:sp>
      <p:sp>
        <p:nvSpPr>
          <p:cNvPr id="10" name="TextBox 10"/>
          <p:cNvSpPr txBox="1"/>
          <p:nvPr/>
        </p:nvSpPr>
        <p:spPr>
          <a:xfrm>
            <a:off x="726355" y="3551524"/>
            <a:ext cx="9100021" cy="5572769"/>
          </a:xfrm>
          <a:prstGeom prst="rect">
            <a:avLst/>
          </a:prstGeom>
        </p:spPr>
        <p:txBody>
          <a:bodyPr lIns="0" tIns="0" rIns="0" bIns="0" rtlCol="0" anchor="t">
            <a:spAutoFit/>
          </a:bodyPr>
          <a:lstStyle/>
          <a:p>
            <a:pPr algn="just">
              <a:lnSpc>
                <a:spcPts val="2987"/>
              </a:lnSpc>
            </a:pPr>
            <a:r>
              <a:rPr lang="en-US" sz="2133">
                <a:solidFill>
                  <a:srgbClr val="FFFFFF"/>
                </a:solidFill>
                <a:latin typeface="Montserrat"/>
                <a:ea typeface="Montserrat"/>
                <a:cs typeface="Montserrat"/>
                <a:sym typeface="Montserrat"/>
              </a:rPr>
              <a:t>In conclusion, a shop billing system plays a vital role in any business because it ensures accurate billing, timely payments, and smooth financial management. In my project, the Computer Hardware Shop Billing System, I demonstrated how efficient billing improves customer trust and helps track sales, inventory, and daily transactions with ease.</a:t>
            </a:r>
          </a:p>
          <a:p>
            <a:pPr algn="just">
              <a:lnSpc>
                <a:spcPts val="2987"/>
              </a:lnSpc>
              <a:spcBef>
                <a:spcPct val="0"/>
              </a:spcBef>
            </a:pPr>
            <a:r>
              <a:rPr lang="en-US" sz="2133">
                <a:solidFill>
                  <a:srgbClr val="FFFFFF"/>
                </a:solidFill>
                <a:latin typeface="Montserrat"/>
                <a:ea typeface="Montserrat"/>
                <a:cs typeface="Montserrat"/>
                <a:sym typeface="Montserrat"/>
              </a:rPr>
              <a:t>To build this system, I applied key elements of C programming, including file handling for storing and retrieving bills, structures for organizing product and customer data, pointers for efficient data manipulation, loops and conditions for menu-driven operations, and functions to make the code modular and easy to maintain. Overall, this project highlights how C programming can be used to automate real-world business processes and create a reliable, user-friendly billing solution.</a:t>
            </a:r>
          </a:p>
          <a:p>
            <a:pPr algn="just">
              <a:lnSpc>
                <a:spcPts val="2987"/>
              </a:lnSpc>
              <a:spcBef>
                <a:spcPct val="0"/>
              </a:spcBef>
            </a:pP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1444978" cy="812800"/>
          </a:xfrm>
        </p:grpSpPr>
        <p:sp>
          <p:nvSpPr>
            <p:cNvPr id="3" name="Freeform 3"/>
            <p:cNvSpPr/>
            <p:nvPr/>
          </p:nvSpPr>
          <p:spPr>
            <a:xfrm>
              <a:off x="0" y="0"/>
              <a:ext cx="1444978" cy="812800"/>
            </a:xfrm>
            <a:custGeom>
              <a:avLst/>
              <a:gdLst/>
              <a:ahLst/>
              <a:cxnLst/>
              <a:rect l="l" t="t" r="r" b="b"/>
              <a:pathLst>
                <a:path w="1444978" h="812800">
                  <a:moveTo>
                    <a:pt x="0" y="0"/>
                  </a:moveTo>
                  <a:lnTo>
                    <a:pt x="1444978" y="0"/>
                  </a:lnTo>
                  <a:lnTo>
                    <a:pt x="1444978" y="812800"/>
                  </a:lnTo>
                  <a:lnTo>
                    <a:pt x="0" y="812800"/>
                  </a:lnTo>
                  <a:close/>
                </a:path>
              </a:pathLst>
            </a:custGeom>
            <a:blipFill>
              <a:blip r:embed="rId2"/>
              <a:stretch>
                <a:fillRect t="-8888" b="-8888"/>
              </a:stretch>
            </a:blipFill>
          </p:spPr>
        </p:sp>
      </p:grpSp>
      <p:grpSp>
        <p:nvGrpSpPr>
          <p:cNvPr id="4" name="Group 4"/>
          <p:cNvGrpSpPr/>
          <p:nvPr/>
        </p:nvGrpSpPr>
        <p:grpSpPr>
          <a:xfrm rot="-5400000">
            <a:off x="726355" y="8250502"/>
            <a:ext cx="55205" cy="55205"/>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14955"/>
            </a:solidFill>
          </p:spPr>
        </p:sp>
        <p:sp>
          <p:nvSpPr>
            <p:cNvPr id="6" name="TextBox 6"/>
            <p:cNvSpPr txBox="1"/>
            <p:nvPr/>
          </p:nvSpPr>
          <p:spPr>
            <a:xfrm>
              <a:off x="76200" y="38100"/>
              <a:ext cx="660400" cy="698500"/>
            </a:xfrm>
            <a:prstGeom prst="rect">
              <a:avLst/>
            </a:prstGeom>
          </p:spPr>
          <p:txBody>
            <a:bodyPr lIns="74078" tIns="74078" rIns="74078" bIns="74078" rtlCol="0" anchor="ctr"/>
            <a:lstStyle/>
            <a:p>
              <a:pPr algn="ctr">
                <a:lnSpc>
                  <a:spcPts val="2659"/>
                </a:lnSpc>
              </a:pPr>
              <a:endParaRPr/>
            </a:p>
          </p:txBody>
        </p:sp>
      </p:grpSp>
      <p:sp>
        <p:nvSpPr>
          <p:cNvPr id="7" name="TextBox 7"/>
          <p:cNvSpPr txBox="1"/>
          <p:nvPr/>
        </p:nvSpPr>
        <p:spPr>
          <a:xfrm>
            <a:off x="2357696" y="4123684"/>
            <a:ext cx="9332962" cy="1019816"/>
          </a:xfrm>
          <a:prstGeom prst="rect">
            <a:avLst/>
          </a:prstGeom>
        </p:spPr>
        <p:txBody>
          <a:bodyPr lIns="0" tIns="0" rIns="0" bIns="0" rtlCol="0" anchor="t">
            <a:spAutoFit/>
          </a:bodyPr>
          <a:lstStyle/>
          <a:p>
            <a:pPr algn="l">
              <a:lnSpc>
                <a:spcPts val="7678"/>
              </a:lnSpc>
            </a:pPr>
            <a:r>
              <a:rPr lang="en-US" sz="7528" b="1">
                <a:solidFill>
                  <a:srgbClr val="FFFFFF"/>
                </a:solidFill>
                <a:latin typeface="Montserrat Semi-Bold"/>
                <a:ea typeface="Montserrat Semi-Bold"/>
                <a:cs typeface="Montserrat Semi-Bold"/>
                <a:sym typeface="Montserrat Semi-Bold"/>
              </a:rPr>
              <a:t>             Thank You</a:t>
            </a:r>
          </a:p>
        </p:txBody>
      </p:sp>
      <p:sp>
        <p:nvSpPr>
          <p:cNvPr id="8" name="TextBox 8"/>
          <p:cNvSpPr txBox="1"/>
          <p:nvPr/>
        </p:nvSpPr>
        <p:spPr>
          <a:xfrm>
            <a:off x="13245282" y="8473090"/>
            <a:ext cx="4014018" cy="1233838"/>
          </a:xfrm>
          <a:prstGeom prst="rect">
            <a:avLst/>
          </a:prstGeom>
        </p:spPr>
        <p:txBody>
          <a:bodyPr lIns="0" tIns="0" rIns="0" bIns="0" rtlCol="0" anchor="t">
            <a:spAutoFit/>
          </a:bodyPr>
          <a:lstStyle/>
          <a:p>
            <a:pPr algn="l">
              <a:lnSpc>
                <a:spcPts val="3304"/>
              </a:lnSpc>
            </a:pPr>
            <a:r>
              <a:rPr lang="en-US" sz="2360" b="1" spc="269">
                <a:solidFill>
                  <a:srgbClr val="FFFFFF"/>
                </a:solidFill>
                <a:latin typeface="Montserrat Medium"/>
                <a:ea typeface="Montserrat Medium"/>
                <a:cs typeface="Montserrat Medium"/>
                <a:sym typeface="Montserrat Medium"/>
              </a:rPr>
              <a:t>NAME:ISHA VIJAY</a:t>
            </a:r>
          </a:p>
          <a:p>
            <a:pPr algn="l">
              <a:lnSpc>
                <a:spcPts val="3304"/>
              </a:lnSpc>
            </a:pPr>
            <a:r>
              <a:rPr lang="en-US" sz="2360" b="1" spc="269">
                <a:solidFill>
                  <a:srgbClr val="FFFFFF"/>
                </a:solidFill>
                <a:latin typeface="Montserrat Medium"/>
                <a:ea typeface="Montserrat Medium"/>
                <a:cs typeface="Montserrat Medium"/>
                <a:sym typeface="Montserrat Medium"/>
              </a:rPr>
              <a:t>SAP ID: 590027876</a:t>
            </a:r>
          </a:p>
          <a:p>
            <a:pPr algn="l">
              <a:lnSpc>
                <a:spcPts val="3304"/>
              </a:lnSpc>
            </a:pPr>
            <a:r>
              <a:rPr lang="en-US" sz="2360" b="1" spc="269">
                <a:solidFill>
                  <a:srgbClr val="FFFFFF"/>
                </a:solidFill>
                <a:latin typeface="Montserrat Medium"/>
                <a:ea typeface="Montserrat Medium"/>
                <a:cs typeface="Montserrat Medium"/>
                <a:sym typeface="Montserrat Medium"/>
              </a:rPr>
              <a:t>BATCH NO. :60</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462</Words>
  <Application>Microsoft Office PowerPoint</Application>
  <PresentationFormat>Custom</PresentationFormat>
  <Paragraphs>52</Paragraphs>
  <Slides>9</Slides>
  <Notes>0</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9</vt:i4>
      </vt:variant>
    </vt:vector>
  </HeadingPairs>
  <TitlesOfParts>
    <vt:vector size="25" baseType="lpstr">
      <vt:lpstr>Arial</vt:lpstr>
      <vt:lpstr>Calibri</vt:lpstr>
      <vt:lpstr>The Seasons</vt:lpstr>
      <vt:lpstr>Now Bold</vt:lpstr>
      <vt:lpstr>Now</vt:lpstr>
      <vt:lpstr>Montserrat Medium</vt:lpstr>
      <vt:lpstr>Abril Fatface</vt:lpstr>
      <vt:lpstr>Montserrat</vt:lpstr>
      <vt:lpstr>Chewy</vt:lpstr>
      <vt:lpstr>Archivo Black</vt:lpstr>
      <vt:lpstr>Canva Sans</vt:lpstr>
      <vt:lpstr>Lilita One</vt:lpstr>
      <vt:lpstr>Gagalin</vt:lpstr>
      <vt:lpstr>Magnolia Script</vt:lpstr>
      <vt:lpstr>Montserrat Semi-Bold</vt:lpstr>
      <vt:lpstr>Office Theme</vt:lpstr>
      <vt:lpstr>Slide 1</vt:lpstr>
      <vt:lpstr>Slide 2</vt:lpstr>
      <vt:lpstr>Slide 3</vt:lpstr>
      <vt:lpstr>Slide 4</vt:lpstr>
      <vt:lpstr>Slide 5</vt:lpstr>
      <vt:lpstr>Slide 6</vt:lpstr>
      <vt:lpstr>Slide 7</vt:lpstr>
      <vt:lpstr>Slide 8</vt:lpstr>
      <vt:lpstr>Slide 9</vt:lpstr>
    </vt:vector>
  </TitlesOfParts>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Shop Billing System</dc:title>
  <cp:lastModifiedBy>HP</cp:lastModifiedBy>
  <cp:revision>2</cp:revision>
  <dcterms:created xsi:type="dcterms:W3CDTF">2006-08-16T00:00:00Z</dcterms:created>
  <dcterms:modified xsi:type="dcterms:W3CDTF">2025-12-01T17:18:41Z</dcterms:modified>
  <dc:identifier>DAG6D6oyZ3s</dc:identifier>
</cp:coreProperties>
</file>